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4"/>
  </p:notesMasterIdLst>
  <p:sldIdLst>
    <p:sldId id="256" r:id="rId2"/>
    <p:sldId id="257" r:id="rId3"/>
    <p:sldId id="285" r:id="rId4"/>
    <p:sldId id="258" r:id="rId5"/>
    <p:sldId id="275" r:id="rId6"/>
    <p:sldId id="259" r:id="rId7"/>
    <p:sldId id="281" r:id="rId8"/>
    <p:sldId id="273" r:id="rId9"/>
    <p:sldId id="271" r:id="rId10"/>
    <p:sldId id="272" r:id="rId11"/>
    <p:sldId id="264" r:id="rId12"/>
    <p:sldId id="265" r:id="rId13"/>
    <p:sldId id="276" r:id="rId14"/>
    <p:sldId id="277" r:id="rId15"/>
    <p:sldId id="266" r:id="rId16"/>
    <p:sldId id="267" r:id="rId17"/>
    <p:sldId id="268" r:id="rId18"/>
    <p:sldId id="269" r:id="rId19"/>
    <p:sldId id="278" r:id="rId20"/>
    <p:sldId id="279" r:id="rId21"/>
    <p:sldId id="280" r:id="rId22"/>
    <p:sldId id="2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0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12" autoAdjust="0"/>
  </p:normalViewPr>
  <p:slideViewPr>
    <p:cSldViewPr snapToGrid="0">
      <p:cViewPr>
        <p:scale>
          <a:sx n="60" d="100"/>
          <a:sy n="60" d="100"/>
        </p:scale>
        <p:origin x="78"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502EB-2F65-40DC-9320-3EE29F3BBF89}" type="datetimeFigureOut">
              <a:rPr lang="en-US" smtClean="0"/>
              <a:pPr/>
              <a:t>2/7/2016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B981F-0EBB-48A1-A250-39F5FFE25F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Supporting</a:t>
            </a:r>
            <a:r>
              <a:rPr lang="en-US" baseline="0" dirty="0" smtClean="0"/>
              <a:t> and Making A Difference For Those In Need.</a:t>
            </a:r>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 Weight Capacity: </a:t>
            </a:r>
            <a:r>
              <a:rPr lang="en-US" sz="1200" kern="1200" dirty="0" smtClean="0">
                <a:solidFill>
                  <a:schemeClr val="tx1"/>
                </a:solidFill>
                <a:latin typeface="+mn-lt"/>
                <a:ea typeface="+mn-ea"/>
                <a:cs typeface="+mn-cs"/>
              </a:rPr>
              <a:t>500 lbs  </a:t>
            </a:r>
            <a:r>
              <a:rPr lang="en-US" sz="1200" b="1" kern="1200" dirty="0" smtClean="0">
                <a:solidFill>
                  <a:schemeClr val="tx1"/>
                </a:solidFill>
                <a:latin typeface="+mn-lt"/>
                <a:ea typeface="+mn-ea"/>
                <a:cs typeface="+mn-cs"/>
              </a:rPr>
              <a:t>Dimensions: </a:t>
            </a:r>
            <a:r>
              <a:rPr lang="en-US" sz="1200" kern="1200" dirty="0" smtClean="0">
                <a:solidFill>
                  <a:schemeClr val="tx1"/>
                </a:solidFill>
                <a:latin typeface="+mn-lt"/>
                <a:ea typeface="+mn-ea"/>
                <a:cs typeface="+mn-cs"/>
              </a:rPr>
              <a:t>40 x 86 x 20 in  </a:t>
            </a:r>
            <a:r>
              <a:rPr lang="en-US" sz="1200" b="1" kern="1200" dirty="0" smtClean="0">
                <a:solidFill>
                  <a:schemeClr val="tx1"/>
                </a:solidFill>
                <a:latin typeface="+mn-lt"/>
                <a:ea typeface="+mn-ea"/>
                <a:cs typeface="+mn-cs"/>
              </a:rPr>
              <a:t>Fabric:</a:t>
            </a:r>
            <a:r>
              <a:rPr lang="en-US" sz="1200" kern="1200" dirty="0" smtClean="0">
                <a:solidFill>
                  <a:schemeClr val="tx1"/>
                </a:solidFill>
                <a:latin typeface="+mn-lt"/>
                <a:ea typeface="+mn-ea"/>
                <a:cs typeface="+mn-cs"/>
              </a:rPr>
              <a:t> 600D Polyester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SV021  </a:t>
            </a:r>
            <a:r>
              <a:rPr lang="en-US" sz="1200" b="1" kern="1200" dirty="0" smtClean="0">
                <a:solidFill>
                  <a:schemeClr val="tx1"/>
                </a:solidFill>
                <a:latin typeface="+mn-lt"/>
                <a:ea typeface="+mn-ea"/>
                <a:cs typeface="+mn-cs"/>
              </a:rPr>
              <a:t>Wise Emergency </a:t>
            </a:r>
            <a:r>
              <a:rPr lang="en-US" sz="1200" b="1" kern="1200" dirty="0" smtClean="0">
                <a:solidFill>
                  <a:schemeClr val="tx1"/>
                </a:solidFill>
                <a:latin typeface="+mn-lt"/>
                <a:ea typeface="+mn-ea"/>
                <a:cs typeface="+mn-cs"/>
              </a:rPr>
              <a:t>Food Pepper Pack</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1" dirty="0" smtClean="0"/>
              <a:t>   </a:t>
            </a:r>
            <a:r>
              <a:rPr lang="en-US" sz="1200" b="1" kern="1200" dirty="0" smtClean="0">
                <a:solidFill>
                  <a:schemeClr val="tx1"/>
                </a:solidFill>
                <a:latin typeface="+mn-lt"/>
                <a:ea typeface="+mn-ea"/>
                <a:cs typeface="+mn-cs"/>
              </a:rPr>
              <a:t>SV022 </a:t>
            </a:r>
            <a:r>
              <a:rPr lang="en-US" sz="1200" b="1" kern="1200" dirty="0" smtClean="0">
                <a:solidFill>
                  <a:schemeClr val="tx1"/>
                </a:solidFill>
                <a:latin typeface="+mn-lt"/>
                <a:ea typeface="+mn-ea"/>
                <a:cs typeface="+mn-cs"/>
              </a:rPr>
              <a:t>Wise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Ultimate </a:t>
            </a:r>
            <a:r>
              <a:rPr lang="en-US" sz="1200" b="1" kern="1200" dirty="0" smtClean="0">
                <a:solidFill>
                  <a:schemeClr val="tx1"/>
                </a:solidFill>
                <a:latin typeface="+mn-lt"/>
                <a:ea typeface="+mn-ea"/>
                <a:cs typeface="+mn-cs"/>
              </a:rPr>
              <a:t>72-Hour Meals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8B981F-0EBB-48A1-A250-39F5FFE25FB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t>Meals Ready To</a:t>
            </a:r>
            <a:r>
              <a:rPr lang="en-US" b="1" baseline="0" dirty="0" smtClean="0"/>
              <a:t> Eat - Supporting Our Men and Women In Our </a:t>
            </a:r>
            <a:r>
              <a:rPr lang="en-US" b="1" baseline="0" dirty="0" smtClean="0"/>
              <a:t>Armed </a:t>
            </a:r>
            <a:r>
              <a:rPr lang="en-US" b="1" baseline="0" dirty="0" smtClean="0"/>
              <a:t>Forces</a:t>
            </a:r>
            <a:endParaRPr lang="en-US" b="1"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t>Catering to Our Military</a:t>
            </a:r>
            <a:r>
              <a:rPr lang="en-US" b="1" baseline="0" dirty="0" smtClean="0"/>
              <a:t> Men and Women</a:t>
            </a:r>
            <a:endParaRPr lang="en-US" b="1"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SV025 3-5 Days Survival Pack      |                MP267 </a:t>
            </a:r>
            <a:r>
              <a:rPr lang="en-US" sz="1200" b="1" dirty="0" err="1" smtClean="0"/>
              <a:t>Snugpak</a:t>
            </a:r>
            <a:r>
              <a:rPr lang="en-US" sz="1200" b="1" dirty="0" smtClean="0"/>
              <a:t> Combat </a:t>
            </a:r>
            <a:r>
              <a:rPr lang="en-US" sz="1200" b="1" dirty="0" err="1" smtClean="0"/>
              <a:t>Casuality</a:t>
            </a:r>
            <a:r>
              <a:rPr lang="en-US" sz="1200" b="1" dirty="0" smtClean="0"/>
              <a:t> Blanket</a:t>
            </a:r>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r>
              <a:rPr lang="en-US" sz="1200" b="1" dirty="0" smtClean="0"/>
              <a:t>EB712 </a:t>
            </a:r>
            <a:r>
              <a:rPr lang="en-US" sz="1200" b="1" dirty="0" err="1" smtClean="0"/>
              <a:t>Dyna</a:t>
            </a:r>
            <a:r>
              <a:rPr lang="en-US" sz="1200" b="1" dirty="0" smtClean="0"/>
              <a:t> Med Emergency Space Blanket   |  EM042 </a:t>
            </a:r>
            <a:r>
              <a:rPr lang="en-US" sz="1200" b="1" dirty="0" err="1" smtClean="0"/>
              <a:t>Dyna</a:t>
            </a:r>
            <a:r>
              <a:rPr lang="en-US" sz="1200" b="1" dirty="0" smtClean="0"/>
              <a:t> Med Disposable Blanket</a:t>
            </a:r>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r>
              <a:rPr lang="en-US" sz="1200" b="1" dirty="0" smtClean="0"/>
              <a:t>EB015 Adventure Medical Survival Blanket | EB011 Adventure Medical Survival Sport Utility</a:t>
            </a:r>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EB004 </a:t>
            </a:r>
            <a:r>
              <a:rPr lang="en-US" sz="1200" b="1" dirty="0" err="1" smtClean="0"/>
              <a:t>Dyna</a:t>
            </a:r>
            <a:r>
              <a:rPr lang="en-US" sz="1200" b="1" dirty="0" smtClean="0"/>
              <a:t> Med Wool Blend Utility Blanket | EB003 </a:t>
            </a:r>
            <a:r>
              <a:rPr lang="en-US" sz="1200" b="1" dirty="0" err="1" smtClean="0"/>
              <a:t>Dyna</a:t>
            </a:r>
            <a:r>
              <a:rPr lang="en-US" sz="1200" b="1" dirty="0" smtClean="0"/>
              <a:t> Med Polyester Utility Blanket</a:t>
            </a:r>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1" dirty="0" smtClean="0">
                <a:solidFill>
                  <a:schemeClr val="tx2"/>
                </a:solidFill>
              </a:rPr>
              <a:t>Global Warming</a:t>
            </a:r>
            <a:endParaRPr lang="en-US" sz="1200" b="1" dirty="0">
              <a:solidFill>
                <a:schemeClr val="tx2"/>
              </a:solidFill>
            </a:endParaRPr>
          </a:p>
        </p:txBody>
      </p:sp>
      <p:sp>
        <p:nvSpPr>
          <p:cNvPr id="4" name="Slide Number Placeholder 3"/>
          <p:cNvSpPr>
            <a:spLocks noGrp="1"/>
          </p:cNvSpPr>
          <p:nvPr>
            <p:ph type="sldNum" sz="quarter" idx="10"/>
          </p:nvPr>
        </p:nvSpPr>
        <p:spPr/>
        <p:txBody>
          <a:bodyPr/>
          <a:lstStyle/>
          <a:p>
            <a:fld id="{2C8B981F-0EBB-48A1-A250-39F5FFE25FB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Catering To Those In Need.</a:t>
            </a:r>
            <a:endParaRPr lang="en-US" b="1"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rPr>
              <a:t>                                                    Be Prepared For All Climate</a:t>
            </a:r>
            <a:r>
              <a:rPr lang="en-US" sz="1200" b="1" baseline="0" dirty="0" smtClean="0">
                <a:solidFill>
                  <a:schemeClr val="tx2"/>
                </a:solidFill>
              </a:rPr>
              <a:t> Weather Changes</a:t>
            </a:r>
            <a:endParaRPr lang="en-US" sz="1200" b="1"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t>Stay</a:t>
            </a:r>
            <a:r>
              <a:rPr lang="en-US" b="1" baseline="0" dirty="0" smtClean="0"/>
              <a:t> The Course </a:t>
            </a:r>
            <a:r>
              <a:rPr lang="en-US" b="1" baseline="0" dirty="0" smtClean="0"/>
              <a:t>and </a:t>
            </a:r>
            <a:r>
              <a:rPr lang="en-US" b="1" baseline="0" dirty="0" smtClean="0"/>
              <a:t>Prepare</a:t>
            </a:r>
            <a:endParaRPr lang="en-US" b="1"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smtClean="0"/>
              <a:t>  </a:t>
            </a:r>
            <a:r>
              <a:rPr lang="en-US" b="1" dirty="0" smtClean="0"/>
              <a:t>BE ONE- Stay The Course</a:t>
            </a:r>
            <a:endParaRPr lang="en-US" b="1"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baseline="0" dirty="0" smtClean="0"/>
              <a:t>Disasters happens unexpected-  </a:t>
            </a:r>
            <a:r>
              <a:rPr lang="en-US" b="1" baseline="0" dirty="0" smtClean="0"/>
              <a:t>Be Prepared</a:t>
            </a:r>
            <a:endParaRPr lang="en-US" b="1"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Supporting</a:t>
            </a:r>
            <a:r>
              <a:rPr lang="en-US" baseline="0" dirty="0" smtClean="0"/>
              <a:t> those in need.</a:t>
            </a:r>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1" dirty="0" smtClean="0"/>
              <a:t>Trucking</a:t>
            </a:r>
            <a:r>
              <a:rPr lang="en-US" sz="1200" dirty="0" smtClean="0"/>
              <a:t>, </a:t>
            </a:r>
            <a:r>
              <a:rPr lang="en-US" sz="1200" b="1" dirty="0" smtClean="0"/>
              <a:t>Railways, Aircrafts and Postal Mail</a:t>
            </a:r>
            <a:r>
              <a:rPr lang="en-US" sz="1200" dirty="0" smtClean="0"/>
              <a:t>.</a:t>
            </a:r>
            <a:r>
              <a:rPr lang="en-US" dirty="0" smtClean="0"/>
              <a:t/>
            </a:r>
            <a:br>
              <a:rPr lang="en-US" dirty="0" smtClean="0"/>
            </a:br>
            <a:r>
              <a:rPr lang="en-US" dirty="0" smtClean="0"/>
              <a:t/>
            </a:r>
            <a:br>
              <a:rPr lang="en-US" dirty="0" smtClean="0"/>
            </a:br>
            <a:endParaRPr lang="en-US" dirty="0" smtClean="0"/>
          </a:p>
          <a:p>
            <a:r>
              <a:rPr lang="en-US" sz="1200" b="1" dirty="0" smtClean="0"/>
              <a:t>Trucking</a:t>
            </a:r>
            <a:r>
              <a:rPr lang="en-US" sz="1200" dirty="0" smtClean="0"/>
              <a:t>, </a:t>
            </a:r>
            <a:r>
              <a:rPr lang="en-US" sz="1200" b="1" dirty="0" smtClean="0"/>
              <a:t>Railways, Aircrafts, Fed-Ex, UPS, and Postal Mail</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baseline="0" dirty="0" smtClean="0"/>
              <a:t>Designed for Hospital, Shelters, Armed Forces, etc.</a:t>
            </a:r>
            <a:endParaRPr lang="en-US" b="1"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Assorted</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 Hygiene Care Package</a:t>
            </a:r>
            <a:r>
              <a:rPr lang="en-US" sz="1200" b="0" kern="1200" baseline="0" dirty="0">
                <a:solidFill>
                  <a:schemeClr val="tx1"/>
                </a:solidFill>
                <a:latin typeface="+mn-lt"/>
                <a:ea typeface="+mn-ea"/>
                <a:cs typeface="+mn-cs"/>
              </a:rPr>
              <a:t> </a:t>
            </a:r>
            <a:r>
              <a:rPr lang="en-US" sz="1200" b="1" kern="1200" baseline="0" dirty="0" smtClean="0">
                <a:solidFill>
                  <a:schemeClr val="tx1"/>
                </a:solidFill>
                <a:latin typeface="+mn-lt"/>
                <a:ea typeface="+mn-ea"/>
                <a:cs typeface="+mn-cs"/>
              </a:rPr>
              <a:t>To Meet Your Need</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8B981F-0EBB-48A1-A250-39F5FFE25FB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 Weight Capacity: </a:t>
            </a:r>
            <a:r>
              <a:rPr lang="en-US" sz="1200" kern="1200" dirty="0" smtClean="0">
                <a:solidFill>
                  <a:schemeClr val="tx1"/>
                </a:solidFill>
                <a:latin typeface="+mn-lt"/>
                <a:ea typeface="+mn-ea"/>
                <a:cs typeface="+mn-cs"/>
              </a:rPr>
              <a:t>500 lbs  </a:t>
            </a:r>
            <a:r>
              <a:rPr lang="en-US" sz="1200" b="1" kern="1200" dirty="0" smtClean="0">
                <a:solidFill>
                  <a:schemeClr val="tx1"/>
                </a:solidFill>
                <a:latin typeface="+mn-lt"/>
                <a:ea typeface="+mn-ea"/>
                <a:cs typeface="+mn-cs"/>
              </a:rPr>
              <a:t>Dimensions: </a:t>
            </a:r>
            <a:r>
              <a:rPr lang="en-US" sz="1200" kern="1200" dirty="0" smtClean="0">
                <a:solidFill>
                  <a:schemeClr val="tx1"/>
                </a:solidFill>
                <a:latin typeface="+mn-lt"/>
                <a:ea typeface="+mn-ea"/>
                <a:cs typeface="+mn-cs"/>
              </a:rPr>
              <a:t>40 x 86 x 20 in  </a:t>
            </a:r>
            <a:r>
              <a:rPr lang="en-US" sz="1200" b="1" kern="1200" dirty="0" smtClean="0">
                <a:solidFill>
                  <a:schemeClr val="tx1"/>
                </a:solidFill>
                <a:latin typeface="+mn-lt"/>
                <a:ea typeface="+mn-ea"/>
                <a:cs typeface="+mn-cs"/>
              </a:rPr>
              <a:t>Fabric:</a:t>
            </a:r>
            <a:r>
              <a:rPr lang="en-US" sz="1200" kern="1200" dirty="0" smtClean="0">
                <a:solidFill>
                  <a:schemeClr val="tx1"/>
                </a:solidFill>
                <a:latin typeface="+mn-lt"/>
                <a:ea typeface="+mn-ea"/>
                <a:cs typeface="+mn-cs"/>
              </a:rPr>
              <a:t> 600D Polyester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8B981F-0EBB-48A1-A250-39F5FFE25FB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67981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9861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2/7/2016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8725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00676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2/7/2016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7809753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22530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26502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2882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5724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0887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85146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2/7/2016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6895535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hyperlink" Target="http://www.mre-meals.net/proddetail.php?prod=CE-202" TargetMode="External"/><Relationship Id="rId3" Type="http://schemas.openxmlformats.org/officeDocument/2006/relationships/hyperlink" Target="http://www.mre-meals.net/proddetail.php?prod=DM-006" TargetMode="External"/><Relationship Id="rId7" Type="http://schemas.openxmlformats.org/officeDocument/2006/relationships/hyperlink" Target="http://www.mre-meals.net/proddetail.php?prod=BE-102" TargetMode="External"/><Relationship Id="rId12" Type="http://schemas.openxmlformats.org/officeDocument/2006/relationships/image" Target="../media/image20.jpeg"/><Relationship Id="rId2" Type="http://schemas.openxmlformats.org/officeDocument/2006/relationships/notesSlide" Target="../notesSlides/notesSlide13.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hyperlink" Target="http://www.mre-meals.net/proddetail.php?prod=CE-203" TargetMode="External"/><Relationship Id="rId5" Type="http://schemas.openxmlformats.org/officeDocument/2006/relationships/hyperlink" Target="http://www.mre-meals.net/proddetail.php?prod=MX-024" TargetMode="External"/><Relationship Id="rId15" Type="http://schemas.openxmlformats.org/officeDocument/2006/relationships/hyperlink" Target="http://www.mre-meals.net/proddetail.php?prod=Prep4-60&amp;cat=14" TargetMode="External"/><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hyperlink" Target="http://www.mre-meals.net/proddetail.php?prod=CE-201" TargetMode="External"/><Relationship Id="rId1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66950" y="2103773"/>
            <a:ext cx="15059025" cy="1739347"/>
          </a:xfrm>
        </p:spPr>
        <p:txBody>
          <a:bodyPr>
            <a:normAutofit/>
          </a:bodyPr>
          <a:lstStyle/>
          <a:p>
            <a:r>
              <a:rPr lang="en-US" sz="5800" dirty="0" smtClean="0">
                <a:solidFill>
                  <a:srgbClr val="0070C0"/>
                </a:solidFill>
              </a:rPr>
              <a:t>THE MIKE mims Foundation</a:t>
            </a:r>
            <a:endParaRPr lang="en-US" sz="5800" dirty="0">
              <a:solidFill>
                <a:srgbClr val="0070C0"/>
              </a:solidFill>
            </a:endParaRPr>
          </a:p>
        </p:txBody>
      </p:sp>
      <p:sp>
        <p:nvSpPr>
          <p:cNvPr id="3" name="Subtitle 2"/>
          <p:cNvSpPr>
            <a:spLocks noGrp="1"/>
          </p:cNvSpPr>
          <p:nvPr>
            <p:ph type="subTitle" idx="1"/>
          </p:nvPr>
        </p:nvSpPr>
        <p:spPr/>
        <p:txBody>
          <a:bodyPr>
            <a:normAutofit fontScale="25000" lnSpcReduction="20000"/>
          </a:bodyPr>
          <a:lstStyle/>
          <a:p>
            <a:r>
              <a:rPr lang="en-US" sz="9600" dirty="0" smtClean="0"/>
              <a:t>Disaster Relief and Humanitarian Aid Packages and Products</a:t>
            </a:r>
          </a:p>
          <a:p>
            <a:r>
              <a:rPr lang="en-US" sz="8000" b="1" dirty="0" smtClean="0"/>
              <a:t>2013</a:t>
            </a:r>
          </a:p>
          <a:p>
            <a:r>
              <a:rPr lang="en-US" sz="6400" b="1" dirty="0" smtClean="0"/>
              <a:t> 130 Corridor Rd #992                                                                                                        1411 H Street NE</a:t>
            </a:r>
            <a:endParaRPr lang="en-US" sz="6400" dirty="0" smtClean="0"/>
          </a:p>
          <a:p>
            <a:r>
              <a:rPr lang="en-US" sz="6400" b="1" dirty="0" smtClean="0"/>
              <a:t>  Ponte Vedra Beach, Florida, 32004                                                                                Washington, DC 20002</a:t>
            </a:r>
            <a:endParaRPr lang="en-US" sz="6400" dirty="0" smtClean="0"/>
          </a:p>
          <a:p>
            <a:r>
              <a:rPr lang="en-US" sz="6400" b="1" dirty="0" smtClean="0"/>
              <a:t>                                                                  </a:t>
            </a:r>
            <a:r>
              <a:rPr lang="en-US" sz="7200" b="1" dirty="0" smtClean="0"/>
              <a:t>Jackie Mims,CEO/Founder </a:t>
            </a:r>
            <a:r>
              <a:rPr lang="en-US" sz="6400" b="1" dirty="0" smtClean="0"/>
              <a:t>                             (202)864-6612 </a:t>
            </a:r>
            <a:endParaRPr lang="en-US" sz="6400" dirty="0" smtClean="0"/>
          </a:p>
          <a:p>
            <a:r>
              <a:rPr lang="en-US" sz="6400" b="1" dirty="0" smtClean="0"/>
              <a:t>President Mike Mims</a:t>
            </a:r>
          </a:p>
          <a:p>
            <a:r>
              <a:rPr lang="en-US" sz="6400" b="1" dirty="0" smtClean="0"/>
              <a:t>Advisors: Ret. 4 star General Lloyd Newton</a:t>
            </a:r>
          </a:p>
          <a:p>
            <a:r>
              <a:rPr lang="en-US" sz="6400" b="1" dirty="0" smtClean="0"/>
              <a:t>           Ret. Colonel Donald Newton</a:t>
            </a:r>
            <a:endParaRPr lang="en-US" sz="7200" b="1" dirty="0" smtClean="0"/>
          </a:p>
          <a:p>
            <a:endParaRPr lang="en-US" sz="7200" dirty="0" smtClean="0"/>
          </a:p>
          <a:p>
            <a:endParaRPr lang="en-US" sz="7200" dirty="0"/>
          </a:p>
        </p:txBody>
      </p:sp>
      <p:pic>
        <p:nvPicPr>
          <p:cNvPr id="8" name="Picture 7"/>
          <p:cNvPicPr>
            <a:picLocks noChangeAspect="1"/>
          </p:cNvPicPr>
          <p:nvPr/>
        </p:nvPicPr>
        <p:blipFill>
          <a:blip r:embed="rId3"/>
          <a:stretch>
            <a:fillRect/>
          </a:stretch>
        </p:blipFill>
        <p:spPr>
          <a:xfrm>
            <a:off x="10373709" y="2024946"/>
            <a:ext cx="1818291" cy="1784616"/>
          </a:xfrm>
          <a:prstGeom prst="rect">
            <a:avLst/>
          </a:prstGeom>
        </p:spPr>
      </p:pic>
      <p:pic>
        <p:nvPicPr>
          <p:cNvPr id="8193" name="Picture 1"/>
          <p:cNvPicPr>
            <a:picLocks noChangeAspect="1" noChangeArrowheads="1"/>
          </p:cNvPicPr>
          <p:nvPr/>
        </p:nvPicPr>
        <p:blipFill>
          <a:blip r:embed="rId4"/>
          <a:srcRect/>
          <a:stretch>
            <a:fillRect/>
          </a:stretch>
        </p:blipFill>
        <p:spPr bwMode="auto">
          <a:xfrm>
            <a:off x="0" y="-189186"/>
            <a:ext cx="12192000" cy="2175641"/>
          </a:xfrm>
          <a:prstGeom prst="rect">
            <a:avLst/>
          </a:prstGeom>
          <a:noFill/>
          <a:ln w="9525">
            <a:noFill/>
            <a:miter lim="800000"/>
            <a:headEnd/>
            <a:tailEnd/>
          </a:ln>
        </p:spPr>
      </p:pic>
    </p:spTree>
    <p:extLst>
      <p:ext uri="{BB962C8B-B14F-4D97-AF65-F5344CB8AC3E}">
        <p14:creationId xmlns="" xmlns:p14="http://schemas.microsoft.com/office/powerpoint/2010/main" val="2947620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
            </a:r>
            <a:br>
              <a:rPr lang="en-US" dirty="0" smtClean="0">
                <a:solidFill>
                  <a:srgbClr val="0070C0"/>
                </a:solidFill>
              </a:rPr>
            </a:br>
            <a:r>
              <a:rPr lang="en-US" dirty="0" smtClean="0">
                <a:solidFill>
                  <a:srgbClr val="0070C0"/>
                </a:solidFill>
              </a:rPr>
              <a:t>THE MIKE MIMS FOUNDATION INCORPORATED</a:t>
            </a:r>
            <a:r>
              <a:rPr lang="en-US" sz="2800" dirty="0" smtClean="0">
                <a:solidFill>
                  <a:srgbClr val="0070C0"/>
                </a:solidFill>
              </a:rPr>
              <a:t/>
            </a:r>
            <a:br>
              <a:rPr lang="en-US" sz="2800" dirty="0" smtClean="0">
                <a:solidFill>
                  <a:srgbClr val="0070C0"/>
                </a:solidFill>
              </a:rPr>
            </a:br>
            <a:r>
              <a:rPr lang="en-US" sz="3600" dirty="0" smtClean="0">
                <a:solidFill>
                  <a:srgbClr val="0070C0"/>
                </a:solidFill>
              </a:rPr>
              <a:t> </a:t>
            </a:r>
            <a:r>
              <a:rPr lang="en-US" sz="3600" b="1" dirty="0" smtClean="0">
                <a:solidFill>
                  <a:srgbClr val="0070C0"/>
                </a:solidFill>
              </a:rPr>
              <a:t>DISASTER  RELIEF AND HUMANITARIAN AID</a:t>
            </a:r>
            <a:br>
              <a:rPr lang="en-US" sz="3600" b="1" dirty="0" smtClean="0">
                <a:solidFill>
                  <a:srgbClr val="0070C0"/>
                </a:solidFill>
              </a:rPr>
            </a:br>
            <a:r>
              <a:rPr lang="en-US" b="1" dirty="0" smtClean="0"/>
              <a:t> </a:t>
            </a:r>
            <a:r>
              <a:rPr lang="en-US" sz="3100" b="1" dirty="0" smtClean="0"/>
              <a:t>MP067 SLUMBERJACK BIG COT</a:t>
            </a:r>
            <a:r>
              <a:rPr lang="en-US" dirty="0" smtClean="0"/>
              <a:t/>
            </a:r>
            <a:br>
              <a:rPr lang="en-US" dirty="0" smtClean="0"/>
            </a:br>
            <a:endParaRPr lang="en-US" dirty="0"/>
          </a:p>
        </p:txBody>
      </p:sp>
      <p:pic>
        <p:nvPicPr>
          <p:cNvPr id="4" name="Content Placeholder 3" descr="C:\Users\Owner\Downloads\image011 (1).jpg"/>
          <p:cNvPicPr>
            <a:picLocks noGrp="1"/>
          </p:cNvPicPr>
          <p:nvPr>
            <p:ph idx="1"/>
          </p:nvPr>
        </p:nvPicPr>
        <p:blipFill>
          <a:blip r:embed="rId3" cstate="print"/>
          <a:srcRect/>
          <a:stretch>
            <a:fillRect/>
          </a:stretch>
        </p:blipFill>
        <p:spPr bwMode="auto">
          <a:xfrm>
            <a:off x="472967" y="2065283"/>
            <a:ext cx="6132786" cy="3592567"/>
          </a:xfrm>
          <a:prstGeom prst="rect">
            <a:avLst/>
          </a:prstGeom>
          <a:noFill/>
          <a:ln w="9525">
            <a:noFill/>
            <a:miter lim="800000"/>
            <a:headEnd/>
            <a:tailEnd/>
          </a:ln>
        </p:spPr>
      </p:pic>
      <p:pic>
        <p:nvPicPr>
          <p:cNvPr id="5" name="Picture 4" descr="C:\Users\Owner\Downloads\image013 (1).jpg"/>
          <p:cNvPicPr/>
          <p:nvPr/>
        </p:nvPicPr>
        <p:blipFill>
          <a:blip r:embed="rId4" cstate="print"/>
          <a:srcRect/>
          <a:stretch>
            <a:fillRect/>
          </a:stretch>
        </p:blipFill>
        <p:spPr bwMode="auto">
          <a:xfrm>
            <a:off x="7477617" y="2096814"/>
            <a:ext cx="3857790" cy="2238704"/>
          </a:xfrm>
          <a:prstGeom prst="rect">
            <a:avLst/>
          </a:prstGeom>
          <a:noFill/>
          <a:ln w="9525">
            <a:noFill/>
            <a:miter lim="800000"/>
            <a:headEnd/>
            <a:tailEnd/>
          </a:ln>
        </p:spPr>
      </p:pic>
      <p:pic>
        <p:nvPicPr>
          <p:cNvPr id="6" name="Picture 5" descr="C:\Users\Owner\Downloads\image012 (1).jpg"/>
          <p:cNvPicPr/>
          <p:nvPr/>
        </p:nvPicPr>
        <p:blipFill>
          <a:blip r:embed="rId5" cstate="print"/>
          <a:srcRect/>
          <a:stretch>
            <a:fillRect/>
          </a:stretch>
        </p:blipFill>
        <p:spPr bwMode="auto">
          <a:xfrm>
            <a:off x="7142634" y="4881890"/>
            <a:ext cx="2068830" cy="15716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621" y="284176"/>
            <a:ext cx="11035862" cy="1749576"/>
          </a:xfrm>
        </p:spPr>
        <p:txBody>
          <a:bodyPr/>
          <a:lstStyle/>
          <a:p>
            <a:r>
              <a:rPr lang="en-US" dirty="0" smtClean="0">
                <a:solidFill>
                  <a:srgbClr val="0070C0"/>
                </a:solidFill>
              </a:rPr>
              <a:t>THE MIKE MIMS FOUNDATION INCORPORATED</a:t>
            </a:r>
            <a:br>
              <a:rPr lang="en-US" dirty="0" smtClean="0">
                <a:solidFill>
                  <a:srgbClr val="0070C0"/>
                </a:solidFill>
              </a:rPr>
            </a:br>
            <a:r>
              <a:rPr lang="en-US" b="1" dirty="0" smtClean="0"/>
              <a:t> </a:t>
            </a:r>
            <a:r>
              <a:rPr lang="en-US" sz="3200" b="1" dirty="0" smtClean="0"/>
              <a:t>Ready-To-Eat-Meals &amp; Supplies</a:t>
            </a:r>
            <a:r>
              <a:rPr lang="en-US" sz="3200" dirty="0" smtClean="0"/>
              <a:t> </a:t>
            </a:r>
            <a:r>
              <a:rPr lang="en-US" sz="3200" b="1" dirty="0" smtClean="0"/>
              <a:t>For Emergencies</a:t>
            </a:r>
            <a:endParaRPr lang="en-US" sz="3200" dirty="0"/>
          </a:p>
        </p:txBody>
      </p:sp>
      <p:pic>
        <p:nvPicPr>
          <p:cNvPr id="4" name="Content Placeholder 3" descr="http://ecx.images-amazon.com/images/I/51xc0cdRYXL._SY355_.jpg"/>
          <p:cNvPicPr>
            <a:picLocks noGrp="1"/>
          </p:cNvPicPr>
          <p:nvPr>
            <p:ph idx="1"/>
          </p:nvPr>
        </p:nvPicPr>
        <p:blipFill>
          <a:blip r:embed="rId3" cstate="print"/>
          <a:srcRect/>
          <a:stretch>
            <a:fillRect/>
          </a:stretch>
        </p:blipFill>
        <p:spPr bwMode="auto">
          <a:xfrm>
            <a:off x="4404519" y="2424113"/>
            <a:ext cx="3381375" cy="33813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THE MIKE MIMS FOUNDATION INCORPORATED</a:t>
            </a:r>
            <a:br>
              <a:rPr lang="en-US" dirty="0" smtClean="0">
                <a:solidFill>
                  <a:srgbClr val="0070C0"/>
                </a:solidFill>
              </a:rPr>
            </a:br>
            <a:r>
              <a:rPr lang="en-US" b="1" dirty="0" smtClean="0"/>
              <a:t> </a:t>
            </a:r>
            <a:r>
              <a:rPr lang="en-US" sz="3100" b="1" dirty="0" smtClean="0"/>
              <a:t>Ready-To-Eat-Meals &amp; Supplies</a:t>
            </a:r>
            <a:r>
              <a:rPr lang="en-US" sz="3100" dirty="0" smtClean="0"/>
              <a:t> </a:t>
            </a:r>
            <a:r>
              <a:rPr lang="en-US" sz="3100" b="1" dirty="0" smtClean="0"/>
              <a:t>For Emergencies</a:t>
            </a:r>
            <a:endParaRPr lang="en-US" sz="3100" dirty="0"/>
          </a:p>
        </p:txBody>
      </p:sp>
      <p:pic>
        <p:nvPicPr>
          <p:cNvPr id="4" name="Content Placeholder 3" descr="http://www.galls.com/photos/styles/SV022_1500_1.JPG"/>
          <p:cNvPicPr>
            <a:picLocks noGrp="1"/>
          </p:cNvPicPr>
          <p:nvPr>
            <p:ph idx="1"/>
          </p:nvPr>
        </p:nvPicPr>
        <p:blipFill>
          <a:blip r:embed="rId3" cstate="print"/>
          <a:srcRect/>
          <a:stretch>
            <a:fillRect/>
          </a:stretch>
        </p:blipFill>
        <p:spPr bwMode="auto">
          <a:xfrm>
            <a:off x="3991769" y="2011363"/>
            <a:ext cx="4206875" cy="42068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60" y="284176"/>
            <a:ext cx="10846674" cy="1508760"/>
          </a:xfrm>
        </p:spPr>
        <p:txBody>
          <a:bodyPr>
            <a:normAutofit fontScale="90000"/>
          </a:bodyPr>
          <a:lstStyle/>
          <a:p>
            <a:r>
              <a:rPr lang="en-US" dirty="0" smtClean="0">
                <a:solidFill>
                  <a:srgbClr val="0070C0"/>
                </a:solidFill>
              </a:rPr>
              <a:t>THE MIKE MIMS FOUNDATION INCORPORATED</a:t>
            </a:r>
            <a:br>
              <a:rPr lang="en-US" dirty="0" smtClean="0">
                <a:solidFill>
                  <a:srgbClr val="0070C0"/>
                </a:solidFill>
              </a:rPr>
            </a:br>
            <a:r>
              <a:rPr lang="en-US" b="1" dirty="0" smtClean="0"/>
              <a:t> </a:t>
            </a:r>
            <a:r>
              <a:rPr lang="en-US" sz="3600" b="1" dirty="0" smtClean="0"/>
              <a:t>Ready-To-Eat-Meals &amp; Supplies</a:t>
            </a:r>
            <a:r>
              <a:rPr lang="en-US" sz="3600" dirty="0" smtClean="0"/>
              <a:t> </a:t>
            </a:r>
            <a:r>
              <a:rPr lang="en-US" sz="3600" b="1" dirty="0" smtClean="0"/>
              <a:t>For Emergencies</a:t>
            </a:r>
            <a:endParaRPr lang="en-US" sz="3600" dirty="0"/>
          </a:p>
        </p:txBody>
      </p:sp>
      <p:pic>
        <p:nvPicPr>
          <p:cNvPr id="6" name="prodimage2" descr="Lemonade Drink Mix">
            <a:hlinkClick r:id="rId3"/>
          </p:cNvPr>
          <p:cNvPicPr>
            <a:picLocks noGrp="1"/>
          </p:cNvPicPr>
          <p:nvPr>
            <p:ph idx="1"/>
          </p:nvPr>
        </p:nvPicPr>
        <p:blipFill>
          <a:blip r:embed="rId4" cstate="print"/>
          <a:srcRect/>
          <a:stretch>
            <a:fillRect/>
          </a:stretch>
        </p:blipFill>
        <p:spPr bwMode="auto">
          <a:xfrm>
            <a:off x="504498" y="5784579"/>
            <a:ext cx="1434662" cy="1073421"/>
          </a:xfrm>
          <a:prstGeom prst="rect">
            <a:avLst/>
          </a:prstGeom>
          <a:noFill/>
          <a:ln w="9525">
            <a:noFill/>
            <a:miter lim="800000"/>
            <a:headEnd/>
            <a:tailEnd/>
          </a:ln>
        </p:spPr>
      </p:pic>
      <p:pic>
        <p:nvPicPr>
          <p:cNvPr id="7" name="prodimage0" descr="Variety case of 24 (8 oz) meals only">
            <a:hlinkClick r:id="rId5"/>
          </p:cNvPr>
          <p:cNvPicPr/>
          <p:nvPr/>
        </p:nvPicPr>
        <p:blipFill>
          <a:blip r:embed="rId6" cstate="print"/>
          <a:srcRect/>
          <a:stretch>
            <a:fillRect/>
          </a:stretch>
        </p:blipFill>
        <p:spPr bwMode="auto">
          <a:xfrm>
            <a:off x="5565228" y="4572000"/>
            <a:ext cx="2475185" cy="2065283"/>
          </a:xfrm>
          <a:prstGeom prst="rect">
            <a:avLst/>
          </a:prstGeom>
          <a:noFill/>
          <a:ln w="9525">
            <a:noFill/>
            <a:miter lim="800000"/>
            <a:headEnd/>
            <a:tailEnd/>
          </a:ln>
        </p:spPr>
      </p:pic>
      <p:pic>
        <p:nvPicPr>
          <p:cNvPr id="8" name="prodimage1" descr="Beef Stew">
            <a:hlinkClick r:id="rId7"/>
          </p:cNvPr>
          <p:cNvPicPr/>
          <p:nvPr/>
        </p:nvPicPr>
        <p:blipFill>
          <a:blip r:embed="rId8" cstate="print"/>
          <a:srcRect/>
          <a:stretch>
            <a:fillRect/>
          </a:stretch>
        </p:blipFill>
        <p:spPr bwMode="auto">
          <a:xfrm>
            <a:off x="477542" y="4150557"/>
            <a:ext cx="1903730" cy="1426210"/>
          </a:xfrm>
          <a:prstGeom prst="rect">
            <a:avLst/>
          </a:prstGeom>
          <a:noFill/>
          <a:ln w="9525">
            <a:noFill/>
            <a:miter lim="800000"/>
            <a:headEnd/>
            <a:tailEnd/>
          </a:ln>
        </p:spPr>
      </p:pic>
      <p:pic>
        <p:nvPicPr>
          <p:cNvPr id="9" name="prodimage3" descr="BBQ Sauce with Chicken, Black Beans and Potatoes">
            <a:hlinkClick r:id="rId9"/>
          </p:cNvPr>
          <p:cNvPicPr/>
          <p:nvPr/>
        </p:nvPicPr>
        <p:blipFill>
          <a:blip r:embed="rId10" cstate="print"/>
          <a:srcRect/>
          <a:stretch>
            <a:fillRect/>
          </a:stretch>
        </p:blipFill>
        <p:spPr bwMode="auto">
          <a:xfrm>
            <a:off x="572135" y="2290227"/>
            <a:ext cx="1903730" cy="1426210"/>
          </a:xfrm>
          <a:prstGeom prst="rect">
            <a:avLst/>
          </a:prstGeom>
          <a:noFill/>
          <a:ln w="9525">
            <a:noFill/>
            <a:miter lim="800000"/>
            <a:headEnd/>
            <a:tailEnd/>
          </a:ln>
        </p:spPr>
      </p:pic>
      <p:pic>
        <p:nvPicPr>
          <p:cNvPr id="10" name="prodimage5" descr="White Chicken Rice with Vegetables">
            <a:hlinkClick r:id="rId11"/>
          </p:cNvPr>
          <p:cNvPicPr/>
          <p:nvPr/>
        </p:nvPicPr>
        <p:blipFill>
          <a:blip r:embed="rId12" cstate="print"/>
          <a:srcRect/>
          <a:stretch>
            <a:fillRect/>
          </a:stretch>
        </p:blipFill>
        <p:spPr bwMode="auto">
          <a:xfrm>
            <a:off x="3031556" y="2321757"/>
            <a:ext cx="1903730" cy="1426210"/>
          </a:xfrm>
          <a:prstGeom prst="rect">
            <a:avLst/>
          </a:prstGeom>
          <a:noFill/>
          <a:ln w="9525">
            <a:noFill/>
            <a:miter lim="800000"/>
            <a:headEnd/>
            <a:tailEnd/>
          </a:ln>
        </p:spPr>
      </p:pic>
      <p:pic>
        <p:nvPicPr>
          <p:cNvPr id="11" name="prodimage4" descr="Chicken Noodle Stew">
            <a:hlinkClick r:id="rId13"/>
          </p:cNvPr>
          <p:cNvPicPr/>
          <p:nvPr/>
        </p:nvPicPr>
        <p:blipFill>
          <a:blip r:embed="rId14" cstate="print"/>
          <a:srcRect/>
          <a:stretch>
            <a:fillRect/>
          </a:stretch>
        </p:blipFill>
        <p:spPr bwMode="auto">
          <a:xfrm>
            <a:off x="2873900" y="3977136"/>
            <a:ext cx="1903730" cy="1426210"/>
          </a:xfrm>
          <a:prstGeom prst="rect">
            <a:avLst/>
          </a:prstGeom>
          <a:noFill/>
          <a:ln w="9525">
            <a:noFill/>
            <a:miter lim="800000"/>
            <a:headEnd/>
            <a:tailEnd/>
          </a:ln>
        </p:spPr>
      </p:pic>
      <p:pic>
        <p:nvPicPr>
          <p:cNvPr id="12" name="prodimage1" descr="MRE STAR Prep Pkg 4 person 60 day supply  FREE SHIPPING">
            <a:hlinkClick r:id="rId15"/>
          </p:cNvPr>
          <p:cNvPicPr/>
          <p:nvPr/>
        </p:nvPicPr>
        <p:blipFill>
          <a:blip r:embed="rId16" cstate="print"/>
          <a:srcRect/>
          <a:stretch>
            <a:fillRect/>
          </a:stretch>
        </p:blipFill>
        <p:spPr bwMode="auto">
          <a:xfrm>
            <a:off x="5621654" y="2475186"/>
            <a:ext cx="2576415" cy="208104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284176"/>
            <a:ext cx="10640158" cy="1508760"/>
          </a:xfrm>
        </p:spPr>
        <p:txBody>
          <a:bodyPr>
            <a:normAutofit fontScale="90000"/>
          </a:bodyPr>
          <a:lstStyle/>
          <a:p>
            <a:r>
              <a:rPr lang="en-US" dirty="0" smtClean="0">
                <a:solidFill>
                  <a:srgbClr val="0070C0"/>
                </a:solidFill>
              </a:rPr>
              <a:t>THE MIKE MIMS FOUNDATION INCORPORATED</a:t>
            </a:r>
            <a:br>
              <a:rPr lang="en-US" dirty="0" smtClean="0">
                <a:solidFill>
                  <a:srgbClr val="0070C0"/>
                </a:solidFill>
              </a:rPr>
            </a:br>
            <a:r>
              <a:rPr lang="en-US" b="1" dirty="0" smtClean="0"/>
              <a:t> </a:t>
            </a:r>
            <a:r>
              <a:rPr lang="en-US" sz="3600" b="1" dirty="0" smtClean="0"/>
              <a:t>Ready-To-Eat-Meals &amp; Supplies</a:t>
            </a:r>
            <a:r>
              <a:rPr lang="en-US" sz="3600" dirty="0" smtClean="0"/>
              <a:t> </a:t>
            </a:r>
            <a:r>
              <a:rPr lang="en-US" sz="3600" b="1" dirty="0" smtClean="0"/>
              <a:t>For Emergencies</a:t>
            </a:r>
            <a:endParaRPr lang="en-US" sz="3600" dirty="0"/>
          </a:p>
        </p:txBody>
      </p:sp>
      <p:sp>
        <p:nvSpPr>
          <p:cNvPr id="3" name="Content Placeholder 2"/>
          <p:cNvSpPr>
            <a:spLocks noGrp="1"/>
          </p:cNvSpPr>
          <p:nvPr>
            <p:ph idx="1"/>
          </p:nvPr>
        </p:nvSpPr>
        <p:spPr/>
        <p:txBody>
          <a:bodyPr>
            <a:noAutofit/>
          </a:bodyPr>
          <a:lstStyle/>
          <a:p>
            <a:r>
              <a:rPr lang="en-US" sz="1400" dirty="0" smtClean="0"/>
              <a:t>Complete Meals Include:</a:t>
            </a:r>
            <a:br>
              <a:rPr lang="en-US" sz="1400" dirty="0" smtClean="0"/>
            </a:br>
            <a:r>
              <a:rPr lang="en-US" sz="1400" dirty="0" smtClean="0"/>
              <a:t/>
            </a:r>
            <a:br>
              <a:rPr lang="en-US" sz="1400" dirty="0" smtClean="0"/>
            </a:br>
            <a:r>
              <a:rPr lang="en-US" sz="1400" dirty="0" smtClean="0"/>
              <a:t>8oz entree</a:t>
            </a:r>
            <a:br>
              <a:rPr lang="en-US" sz="1400" dirty="0" smtClean="0"/>
            </a:br>
            <a:r>
              <a:rPr lang="en-US" sz="1400" dirty="0" smtClean="0"/>
              <a:t>2oz dried fruit mix</a:t>
            </a:r>
            <a:br>
              <a:rPr lang="en-US" sz="1400" dirty="0" smtClean="0"/>
            </a:br>
            <a:r>
              <a:rPr lang="en-US" sz="1400" dirty="0" smtClean="0"/>
              <a:t>2oz nut and raisin mix</a:t>
            </a:r>
            <a:br>
              <a:rPr lang="en-US" sz="1400" dirty="0" smtClean="0"/>
            </a:br>
            <a:r>
              <a:rPr lang="en-US" sz="1400" dirty="0" smtClean="0"/>
              <a:t>2oz sugar cookies</a:t>
            </a:r>
            <a:br>
              <a:rPr lang="en-US" sz="1400" dirty="0" smtClean="0"/>
            </a:br>
            <a:r>
              <a:rPr lang="en-US" sz="1400" dirty="0" smtClean="0"/>
              <a:t>24g fruit flavored drink mix</a:t>
            </a:r>
            <a:br>
              <a:rPr lang="en-US" sz="1400" dirty="0" smtClean="0"/>
            </a:br>
            <a:r>
              <a:rPr lang="en-US" sz="1400" dirty="0" smtClean="0"/>
              <a:t>Accessory Pack (utensil, coffee, sugar, creamer, salt, pepper, napkin, wet napkin)</a:t>
            </a:r>
            <a:br>
              <a:rPr lang="en-US" sz="1400" dirty="0" smtClean="0"/>
            </a:br>
            <a:r>
              <a:rPr lang="en-US" sz="1400" dirty="0" smtClean="0"/>
              <a:t>IRH - flameless entree meal heater</a:t>
            </a:r>
            <a:br>
              <a:rPr lang="en-US" sz="1400" dirty="0" smtClean="0"/>
            </a:br>
            <a:r>
              <a:rPr lang="en-US" sz="1400" dirty="0" smtClean="0"/>
              <a:t/>
            </a:r>
            <a:br>
              <a:rPr lang="en-US" sz="1400" dirty="0" smtClean="0"/>
            </a:br>
            <a:r>
              <a:rPr lang="en-US" sz="1400" dirty="0" smtClean="0"/>
              <a:t>Entree Varieties Include:</a:t>
            </a:r>
            <a:br>
              <a:rPr lang="en-US" sz="1400" dirty="0" smtClean="0"/>
            </a:br>
            <a:r>
              <a:rPr lang="en-US" sz="1400" dirty="0" smtClean="0"/>
              <a:t/>
            </a:r>
            <a:br>
              <a:rPr lang="en-US" sz="1400" dirty="0" smtClean="0"/>
            </a:br>
            <a:r>
              <a:rPr lang="en-US" sz="1400" dirty="0" smtClean="0"/>
              <a:t>Beef Stew</a:t>
            </a:r>
            <a:br>
              <a:rPr lang="en-US" sz="1400" dirty="0" smtClean="0"/>
            </a:br>
            <a:r>
              <a:rPr lang="en-US" sz="1400" dirty="0" smtClean="0"/>
              <a:t>Chicken Noodle Stew</a:t>
            </a:r>
            <a:br>
              <a:rPr lang="en-US" sz="1400" dirty="0" smtClean="0"/>
            </a:br>
            <a:r>
              <a:rPr lang="en-US" sz="1400" dirty="0" smtClean="0"/>
              <a:t>Chicken with Rice and Vegetables</a:t>
            </a:r>
            <a:br>
              <a:rPr lang="en-US" sz="1400" dirty="0" smtClean="0"/>
            </a:br>
            <a:r>
              <a:rPr lang="en-US" sz="1400" dirty="0" smtClean="0"/>
              <a:t>BBQ Chicken with Black Beans and Potatoes</a:t>
            </a:r>
            <a:br>
              <a:rPr lang="en-US" sz="1400" dirty="0" smtClean="0"/>
            </a:br>
            <a:r>
              <a:rPr lang="en-US" sz="1400" dirty="0" smtClean="0"/>
              <a:t>Cheese Tortellini</a:t>
            </a:r>
            <a:br>
              <a:rPr lang="en-US" sz="1400" dirty="0" smtClean="0"/>
            </a:br>
            <a:r>
              <a:rPr lang="en-US" sz="1400" dirty="0" smtClean="0"/>
              <a:t>Pasta with Marinara Sauce</a:t>
            </a:r>
            <a:br>
              <a:rPr lang="en-US" sz="1400" dirty="0" smtClean="0"/>
            </a:br>
            <a:r>
              <a:rPr lang="en-US" sz="1400" dirty="0" smtClean="0"/>
              <a:t>Pinto Beans and Ham</a:t>
            </a:r>
            <a:br>
              <a:rPr lang="en-US" sz="1400" dirty="0" smtClean="0"/>
            </a:br>
            <a:r>
              <a:rPr lang="en-US" sz="1400" dirty="0" smtClean="0"/>
              <a:t>Lentil Stew with Ham</a:t>
            </a:r>
            <a:br>
              <a:rPr lang="en-US" sz="1400" dirty="0" smtClean="0"/>
            </a:br>
            <a:r>
              <a:rPr lang="en-US" sz="1400" dirty="0" smtClean="0"/>
              <a:t>Vegetarian Chili</a:t>
            </a:r>
            <a:br>
              <a:rPr lang="en-US" sz="1400" dirty="0" smtClean="0"/>
            </a:br>
            <a:r>
              <a:rPr lang="en-US" sz="1400" dirty="0" smtClean="0"/>
              <a:t/>
            </a:r>
            <a:br>
              <a:rPr lang="en-US" sz="1400" dirty="0" smtClean="0"/>
            </a:br>
            <a:r>
              <a:rPr lang="en-US" sz="1400" dirty="0" smtClean="0"/>
              <a:t>6 Entree Varieties in each Case (2 of each)</a:t>
            </a:r>
            <a:br>
              <a:rPr lang="en-US" sz="1400" dirty="0" smtClean="0"/>
            </a:br>
            <a:r>
              <a:rPr lang="en-US" sz="1400" dirty="0" smtClean="0"/>
              <a:t>12 Complete Meals in each Case</a:t>
            </a:r>
            <a:br>
              <a:rPr lang="en-US" sz="1400" dirty="0" smtClean="0"/>
            </a:b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solidFill>
                  <a:srgbClr val="0070C0"/>
                </a:solidFill>
              </a:rPr>
              <a:t/>
            </a:r>
            <a:br>
              <a:rPr lang="en-US" sz="3600" dirty="0" smtClean="0">
                <a:solidFill>
                  <a:srgbClr val="0070C0"/>
                </a:solidFill>
              </a:rPr>
            </a:br>
            <a:r>
              <a:rPr lang="en-US" sz="3600" dirty="0" smtClean="0">
                <a:solidFill>
                  <a:srgbClr val="0070C0"/>
                </a:solidFill>
              </a:rPr>
              <a:t>THE MIKE MIMS FOUNDATION INCORPORATED</a:t>
            </a:r>
            <a:br>
              <a:rPr lang="en-US" sz="3600" dirty="0" smtClean="0">
                <a:solidFill>
                  <a:srgbClr val="0070C0"/>
                </a:solidFill>
              </a:rPr>
            </a:br>
            <a:r>
              <a:rPr lang="en-US" sz="3600" dirty="0" smtClean="0">
                <a:solidFill>
                  <a:srgbClr val="0070C0"/>
                </a:solidFill>
              </a:rPr>
              <a:t> </a:t>
            </a:r>
            <a:br>
              <a:rPr lang="en-US" sz="3600" dirty="0" smtClean="0">
                <a:solidFill>
                  <a:srgbClr val="0070C0"/>
                </a:solidFill>
              </a:rPr>
            </a:br>
            <a:r>
              <a:rPr lang="en-US" sz="3600" b="1" dirty="0" smtClean="0">
                <a:solidFill>
                  <a:srgbClr val="0070C0"/>
                </a:solidFill>
              </a:rPr>
              <a:t>DISASTER  RELIEF AND HUMANITARIAN AID</a:t>
            </a:r>
            <a:r>
              <a:rPr lang="en-US" sz="2000" b="1" dirty="0" smtClean="0"/>
              <a:t/>
            </a:r>
            <a:br>
              <a:rPr lang="en-US" sz="2000" b="1" dirty="0" smtClean="0"/>
            </a:br>
            <a:r>
              <a:rPr lang="en-US" sz="2000" b="1" dirty="0" smtClean="0"/>
              <a:t/>
            </a:r>
            <a:br>
              <a:rPr lang="en-US" sz="2000" b="1" dirty="0" smtClean="0"/>
            </a:br>
            <a:endParaRPr lang="en-US" sz="2000" dirty="0"/>
          </a:p>
        </p:txBody>
      </p:sp>
      <p:pic>
        <p:nvPicPr>
          <p:cNvPr id="4" name="Content Placeholder 3" descr="http://image.sportsmansguide.com/adimgs/m/2/292165_ts.jpg"/>
          <p:cNvPicPr>
            <a:picLocks noGrp="1"/>
          </p:cNvPicPr>
          <p:nvPr>
            <p:ph idx="1"/>
          </p:nvPr>
        </p:nvPicPr>
        <p:blipFill>
          <a:blip r:embed="rId3" cstate="print"/>
          <a:srcRect/>
          <a:stretch>
            <a:fillRect/>
          </a:stretch>
        </p:blipFill>
        <p:spPr bwMode="auto">
          <a:xfrm>
            <a:off x="1056291" y="2281238"/>
            <a:ext cx="3389586" cy="3667125"/>
          </a:xfrm>
          <a:prstGeom prst="rect">
            <a:avLst/>
          </a:prstGeom>
          <a:noFill/>
          <a:ln w="9525">
            <a:noFill/>
            <a:miter lim="800000"/>
            <a:headEnd/>
            <a:tailEnd/>
          </a:ln>
        </p:spPr>
      </p:pic>
      <p:pic>
        <p:nvPicPr>
          <p:cNvPr id="5" name="Picture 4" descr="http://media.midwayusa.com/productimages/880x660/Primary/325/325725.jpg"/>
          <p:cNvPicPr/>
          <p:nvPr/>
        </p:nvPicPr>
        <p:blipFill>
          <a:blip r:embed="rId4" cstate="print"/>
          <a:srcRect/>
          <a:stretch>
            <a:fillRect/>
          </a:stretch>
        </p:blipFill>
        <p:spPr bwMode="auto">
          <a:xfrm>
            <a:off x="5770179" y="2490952"/>
            <a:ext cx="4729655" cy="33895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70C0"/>
                </a:solidFill>
              </a:rPr>
              <a:t>THE MIKE MIMS FOUNDATION INCORPORATED</a:t>
            </a:r>
            <a:r>
              <a:rPr lang="en-US" sz="2400" dirty="0" smtClean="0">
                <a:solidFill>
                  <a:srgbClr val="0070C0"/>
                </a:solidFill>
              </a:rPr>
              <a:t/>
            </a:r>
            <a:br>
              <a:rPr lang="en-US" sz="2400" dirty="0" smtClean="0">
                <a:solidFill>
                  <a:srgbClr val="0070C0"/>
                </a:solidFill>
              </a:rPr>
            </a:br>
            <a:r>
              <a:rPr lang="en-US" sz="2400" dirty="0" smtClean="0">
                <a:solidFill>
                  <a:srgbClr val="0070C0"/>
                </a:solidFill>
              </a:rPr>
              <a:t> </a:t>
            </a:r>
            <a:br>
              <a:rPr lang="en-US" sz="2400" dirty="0" smtClean="0">
                <a:solidFill>
                  <a:srgbClr val="0070C0"/>
                </a:solidFill>
              </a:rPr>
            </a:br>
            <a:r>
              <a:rPr lang="en-US" sz="2800" b="1" dirty="0" smtClean="0">
                <a:solidFill>
                  <a:srgbClr val="0070C0"/>
                </a:solidFill>
              </a:rPr>
              <a:t>DISASTER RELIEF AND HUMANITARIAN AID</a:t>
            </a:r>
            <a:br>
              <a:rPr lang="en-US" sz="2800" b="1" dirty="0" smtClean="0">
                <a:solidFill>
                  <a:srgbClr val="0070C0"/>
                </a:solidFill>
              </a:rPr>
            </a:br>
            <a:endParaRPr lang="en-US" sz="2000" dirty="0"/>
          </a:p>
        </p:txBody>
      </p:sp>
      <p:pic>
        <p:nvPicPr>
          <p:cNvPr id="4" name="Content Placeholder 3" descr="http://www.galls.com/photos/styles/EB712_500_1.JPG"/>
          <p:cNvPicPr>
            <a:picLocks noGrp="1"/>
          </p:cNvPicPr>
          <p:nvPr>
            <p:ph idx="1"/>
          </p:nvPr>
        </p:nvPicPr>
        <p:blipFill>
          <a:blip r:embed="rId3" cstate="print"/>
          <a:srcRect/>
          <a:stretch>
            <a:fillRect/>
          </a:stretch>
        </p:blipFill>
        <p:spPr bwMode="auto">
          <a:xfrm>
            <a:off x="961697" y="2011363"/>
            <a:ext cx="3799489" cy="4206875"/>
          </a:xfrm>
          <a:prstGeom prst="rect">
            <a:avLst/>
          </a:prstGeom>
          <a:noFill/>
          <a:ln w="9525">
            <a:noFill/>
            <a:miter lim="800000"/>
            <a:headEnd/>
            <a:tailEnd/>
          </a:ln>
        </p:spPr>
      </p:pic>
      <p:pic>
        <p:nvPicPr>
          <p:cNvPr id="5" name="Picture 4" descr="http://www.galls.com/photos/styles/EM042_330_1.JPG"/>
          <p:cNvPicPr/>
          <p:nvPr/>
        </p:nvPicPr>
        <p:blipFill>
          <a:blip r:embed="rId4" cstate="print"/>
          <a:srcRect/>
          <a:stretch>
            <a:fillRect/>
          </a:stretch>
        </p:blipFill>
        <p:spPr bwMode="auto">
          <a:xfrm>
            <a:off x="6653048" y="2317530"/>
            <a:ext cx="4114800" cy="368913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70C0"/>
                </a:solidFill>
              </a:rPr>
              <a:t>THE MIKE MIMS FOUNDATION INCORPORATED</a:t>
            </a:r>
            <a:r>
              <a:rPr lang="en-US" sz="2400" dirty="0" smtClean="0">
                <a:solidFill>
                  <a:srgbClr val="0070C0"/>
                </a:solidFill>
              </a:rPr>
              <a:t/>
            </a:r>
            <a:br>
              <a:rPr lang="en-US" sz="2400" dirty="0" smtClean="0">
                <a:solidFill>
                  <a:srgbClr val="0070C0"/>
                </a:solidFill>
              </a:rPr>
            </a:br>
            <a:r>
              <a:rPr lang="en-US" sz="2400" dirty="0" smtClean="0">
                <a:solidFill>
                  <a:srgbClr val="0070C0"/>
                </a:solidFill>
              </a:rPr>
              <a:t> ‘</a:t>
            </a:r>
            <a:r>
              <a:rPr lang="en-US" sz="2800" dirty="0" smtClean="0">
                <a:solidFill>
                  <a:srgbClr val="0070C0"/>
                </a:solidFill>
              </a:rPr>
              <a:t/>
            </a:r>
            <a:br>
              <a:rPr lang="en-US" sz="2800" dirty="0" smtClean="0">
                <a:solidFill>
                  <a:srgbClr val="0070C0"/>
                </a:solidFill>
              </a:rPr>
            </a:br>
            <a:r>
              <a:rPr lang="en-US" sz="3200" b="1" dirty="0" smtClean="0">
                <a:solidFill>
                  <a:srgbClr val="0070C0"/>
                </a:solidFill>
              </a:rPr>
              <a:t>DISASTER  RELIEF AND HUMANITARIAN AID</a:t>
            </a:r>
            <a:r>
              <a:rPr lang="en-US" sz="2800" b="1" dirty="0" smtClean="0">
                <a:solidFill>
                  <a:srgbClr val="0070C0"/>
                </a:solidFill>
              </a:rPr>
              <a:t/>
            </a:r>
            <a:br>
              <a:rPr lang="en-US" sz="2800" b="1" dirty="0" smtClean="0">
                <a:solidFill>
                  <a:srgbClr val="0070C0"/>
                </a:solidFill>
              </a:rPr>
            </a:br>
            <a:endParaRPr lang="en-US" sz="1600" dirty="0"/>
          </a:p>
        </p:txBody>
      </p:sp>
      <p:pic>
        <p:nvPicPr>
          <p:cNvPr id="4" name="Content Placeholder 3" descr="http://www.qmuniforms.com/photos/styles/EB015_330_1.JPG"/>
          <p:cNvPicPr>
            <a:picLocks noGrp="1"/>
          </p:cNvPicPr>
          <p:nvPr>
            <p:ph idx="1"/>
          </p:nvPr>
        </p:nvPicPr>
        <p:blipFill>
          <a:blip r:embed="rId3" cstate="print"/>
          <a:srcRect/>
          <a:stretch>
            <a:fillRect/>
          </a:stretch>
        </p:blipFill>
        <p:spPr bwMode="auto">
          <a:xfrm>
            <a:off x="583325" y="2543174"/>
            <a:ext cx="3594538" cy="3463487"/>
          </a:xfrm>
          <a:prstGeom prst="rect">
            <a:avLst/>
          </a:prstGeom>
          <a:noFill/>
          <a:ln w="9525">
            <a:noFill/>
            <a:miter lim="800000"/>
            <a:headEnd/>
            <a:tailEnd/>
          </a:ln>
        </p:spPr>
      </p:pic>
      <p:pic>
        <p:nvPicPr>
          <p:cNvPr id="5" name="Picture 4" descr="http://www.qmuniforms.com/photos/styles/EB011_330_1.JPG"/>
          <p:cNvPicPr/>
          <p:nvPr/>
        </p:nvPicPr>
        <p:blipFill>
          <a:blip r:embed="rId4" cstate="print"/>
          <a:srcRect/>
          <a:stretch>
            <a:fillRect/>
          </a:stretch>
        </p:blipFill>
        <p:spPr bwMode="auto">
          <a:xfrm>
            <a:off x="6290441" y="3074275"/>
            <a:ext cx="3783725" cy="291662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
            </a:r>
            <a:br>
              <a:rPr lang="en-US" dirty="0" smtClean="0">
                <a:solidFill>
                  <a:srgbClr val="0070C0"/>
                </a:solidFill>
              </a:rPr>
            </a:br>
            <a:r>
              <a:rPr lang="en-US" sz="3600" b="1" dirty="0" smtClean="0">
                <a:solidFill>
                  <a:srgbClr val="0070C0"/>
                </a:solidFill>
              </a:rPr>
              <a:t>THE MIKE MIMS FOUNDATION INCORPORATED</a:t>
            </a:r>
            <a:r>
              <a:rPr lang="en-US" sz="2800" dirty="0" smtClean="0">
                <a:solidFill>
                  <a:srgbClr val="0070C0"/>
                </a:solidFill>
              </a:rPr>
              <a:t/>
            </a:r>
            <a:br>
              <a:rPr lang="en-US" sz="2800" dirty="0" smtClean="0">
                <a:solidFill>
                  <a:srgbClr val="0070C0"/>
                </a:solidFill>
              </a:rPr>
            </a:br>
            <a:r>
              <a:rPr lang="en-US" sz="2800" dirty="0" smtClean="0">
                <a:solidFill>
                  <a:srgbClr val="0070C0"/>
                </a:solidFill>
              </a:rPr>
              <a:t> </a:t>
            </a:r>
            <a:br>
              <a:rPr lang="en-US" sz="2800" dirty="0" smtClean="0">
                <a:solidFill>
                  <a:srgbClr val="0070C0"/>
                </a:solidFill>
              </a:rPr>
            </a:br>
            <a:r>
              <a:rPr lang="en-US" sz="3200" b="1" dirty="0" smtClean="0">
                <a:solidFill>
                  <a:srgbClr val="0070C0"/>
                </a:solidFill>
              </a:rPr>
              <a:t>DISASTER RELEIF AND HUMANITARIAN AID</a:t>
            </a:r>
            <a:br>
              <a:rPr lang="en-US" sz="3200" b="1" dirty="0" smtClean="0">
                <a:solidFill>
                  <a:srgbClr val="0070C0"/>
                </a:solidFill>
              </a:rPr>
            </a:br>
            <a:r>
              <a:rPr lang="en-US" sz="3200" b="1" dirty="0" smtClean="0">
                <a:solidFill>
                  <a:srgbClr val="0070C0"/>
                </a:solidFill>
              </a:rPr>
              <a:t/>
            </a:r>
            <a:br>
              <a:rPr lang="en-US" sz="3200" b="1" dirty="0" smtClean="0">
                <a:solidFill>
                  <a:srgbClr val="0070C0"/>
                </a:solidFill>
              </a:rPr>
            </a:br>
            <a:r>
              <a:rPr lang="en-US" sz="1800" b="1" dirty="0" smtClean="0"/>
              <a:t> </a:t>
            </a:r>
            <a:endParaRPr lang="en-US" sz="1800" dirty="0"/>
          </a:p>
        </p:txBody>
      </p:sp>
      <p:pic>
        <p:nvPicPr>
          <p:cNvPr id="4" name="Content Placeholder 3" descr="http://www.galls.com/photos/styles/EB004_500_1.JPG"/>
          <p:cNvPicPr>
            <a:picLocks noGrp="1"/>
          </p:cNvPicPr>
          <p:nvPr>
            <p:ph idx="1"/>
          </p:nvPr>
        </p:nvPicPr>
        <p:blipFill>
          <a:blip r:embed="rId3" cstate="print"/>
          <a:srcRect/>
          <a:stretch>
            <a:fillRect/>
          </a:stretch>
        </p:blipFill>
        <p:spPr bwMode="auto">
          <a:xfrm>
            <a:off x="835572" y="2011363"/>
            <a:ext cx="3484179" cy="4206875"/>
          </a:xfrm>
          <a:prstGeom prst="rect">
            <a:avLst/>
          </a:prstGeom>
          <a:noFill/>
          <a:ln w="9525">
            <a:noFill/>
            <a:miter lim="800000"/>
            <a:headEnd/>
            <a:tailEnd/>
          </a:ln>
        </p:spPr>
      </p:pic>
      <p:pic>
        <p:nvPicPr>
          <p:cNvPr id="5" name="Picture 4" descr="http://www.qmuniforms.com/photos/styles/EB003_500_1.JPG"/>
          <p:cNvPicPr/>
          <p:nvPr/>
        </p:nvPicPr>
        <p:blipFill>
          <a:blip r:embed="rId4" cstate="print"/>
          <a:srcRect/>
          <a:stretch>
            <a:fillRect/>
          </a:stretch>
        </p:blipFill>
        <p:spPr bwMode="auto">
          <a:xfrm>
            <a:off x="5943600" y="2490952"/>
            <a:ext cx="3862552" cy="285355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
            </a:r>
            <a:br>
              <a:rPr lang="en-US" dirty="0" smtClean="0">
                <a:solidFill>
                  <a:srgbClr val="0070C0"/>
                </a:solidFill>
              </a:rPr>
            </a:br>
            <a:r>
              <a:rPr lang="en-US" sz="3600" b="1" dirty="0" smtClean="0">
                <a:solidFill>
                  <a:srgbClr val="0070C0"/>
                </a:solidFill>
              </a:rPr>
              <a:t>THE MIKE MIMS FOUNDATION INCORPORATED</a:t>
            </a:r>
            <a:r>
              <a:rPr lang="en-US" dirty="0" smtClean="0">
                <a:solidFill>
                  <a:srgbClr val="0070C0"/>
                </a:solidFill>
              </a:rPr>
              <a:t/>
            </a:r>
            <a:br>
              <a:rPr lang="en-US" dirty="0" smtClean="0">
                <a:solidFill>
                  <a:srgbClr val="0070C0"/>
                </a:solidFill>
              </a:rPr>
            </a:br>
            <a:r>
              <a:rPr lang="en-US" dirty="0" smtClean="0">
                <a:solidFill>
                  <a:srgbClr val="0070C0"/>
                </a:solidFill>
              </a:rPr>
              <a:t> </a:t>
            </a:r>
            <a:br>
              <a:rPr lang="en-US" dirty="0" smtClean="0">
                <a:solidFill>
                  <a:srgbClr val="0070C0"/>
                </a:solidFill>
              </a:rPr>
            </a:br>
            <a:r>
              <a:rPr lang="en-US" b="1" dirty="0" smtClean="0">
                <a:solidFill>
                  <a:srgbClr val="0070C0"/>
                </a:solidFill>
              </a:rPr>
              <a:t>DISASTER  RELIEF AND HUMANITARIAN AID</a:t>
            </a:r>
            <a:r>
              <a:rPr lang="en-US" sz="2400" b="1" dirty="0" smtClean="0"/>
              <a:t/>
            </a:r>
            <a:br>
              <a:rPr lang="en-US" sz="2400" b="1" dirty="0" smtClean="0"/>
            </a:br>
            <a:endParaRPr lang="en-US" dirty="0"/>
          </a:p>
        </p:txBody>
      </p:sp>
      <p:sp>
        <p:nvSpPr>
          <p:cNvPr id="3" name="Content Placeholder 2"/>
          <p:cNvSpPr>
            <a:spLocks noGrp="1"/>
          </p:cNvSpPr>
          <p:nvPr>
            <p:ph idx="1"/>
          </p:nvPr>
        </p:nvSpPr>
        <p:spPr>
          <a:xfrm>
            <a:off x="1056290" y="2011679"/>
            <a:ext cx="9930709" cy="5350817"/>
          </a:xfrm>
        </p:spPr>
        <p:txBody>
          <a:bodyPr>
            <a:noAutofit/>
          </a:bodyPr>
          <a:lstStyle/>
          <a:p>
            <a:pPr algn="ctr"/>
            <a:r>
              <a:rPr lang="en-US" sz="1800" dirty="0" smtClean="0"/>
              <a:t>Global warming has artificially increased because of human impacts. With the overabundance rate of consumption, production and burning of fossil fuels etc. Additionally, the effects of these actions have lead to harmful consequences, which are irreversible. The effects of global warming are permanent and escalating; the following are immediate and fast developing threats:</a:t>
            </a:r>
          </a:p>
          <a:p>
            <a:pPr algn="ctr"/>
            <a:endParaRPr lang="en-US" sz="1800" dirty="0" smtClean="0"/>
          </a:p>
          <a:p>
            <a:pPr algn="ctr"/>
            <a:r>
              <a:rPr lang="en-US" sz="1800" dirty="0" smtClean="0"/>
              <a:t>- Floods</a:t>
            </a:r>
          </a:p>
          <a:p>
            <a:pPr algn="ctr"/>
            <a:r>
              <a:rPr lang="en-US" sz="1800" dirty="0" smtClean="0"/>
              <a:t>- Droughts</a:t>
            </a:r>
          </a:p>
          <a:p>
            <a:pPr algn="ctr"/>
            <a:r>
              <a:rPr lang="en-US" sz="1800" dirty="0" smtClean="0"/>
              <a:t>- Fires</a:t>
            </a:r>
          </a:p>
          <a:p>
            <a:pPr algn="ctr"/>
            <a:r>
              <a:rPr lang="en-US" sz="1800" dirty="0" smtClean="0"/>
              <a:t>- Diseases</a:t>
            </a:r>
          </a:p>
          <a:p>
            <a:pPr algn="ctr"/>
            <a:r>
              <a:rPr lang="en-US" sz="1800" dirty="0" smtClean="0"/>
              <a:t>- Stronger Storms</a:t>
            </a:r>
          </a:p>
          <a:p>
            <a:pPr algn="ctr"/>
            <a:r>
              <a:rPr lang="en-US" sz="1800" dirty="0" smtClean="0"/>
              <a:t>- Tsunamis</a:t>
            </a:r>
          </a:p>
          <a:p>
            <a:pPr algn="ctr"/>
            <a:r>
              <a:rPr lang="en-US" sz="1800" dirty="0" smtClean="0"/>
              <a:t>- Hurricanes</a:t>
            </a:r>
          </a:p>
          <a:p>
            <a:pPr algn="ctr">
              <a:buFontTx/>
              <a:buChar char="-"/>
            </a:pPr>
            <a:r>
              <a:rPr lang="en-US" sz="1800" dirty="0" smtClean="0"/>
              <a:t>Tornadoes</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The mike mims foundation INCORPORATED</a:t>
            </a:r>
            <a:br>
              <a:rPr lang="en-US" dirty="0" smtClean="0">
                <a:solidFill>
                  <a:srgbClr val="0070C0"/>
                </a:solidFill>
              </a:rPr>
            </a:br>
            <a:r>
              <a:rPr lang="en-US" dirty="0" smtClean="0">
                <a:solidFill>
                  <a:srgbClr val="0070C0"/>
                </a:solidFill>
              </a:rPr>
              <a:t>Mission and Vision</a:t>
            </a:r>
            <a:endParaRPr lang="en-US" dirty="0">
              <a:solidFill>
                <a:srgbClr val="0070C0"/>
              </a:solidFill>
            </a:endParaRPr>
          </a:p>
        </p:txBody>
      </p:sp>
      <p:sp>
        <p:nvSpPr>
          <p:cNvPr id="3" name="Content Placeholder 2"/>
          <p:cNvSpPr>
            <a:spLocks noGrp="1"/>
          </p:cNvSpPr>
          <p:nvPr>
            <p:ph idx="1"/>
          </p:nvPr>
        </p:nvSpPr>
        <p:spPr/>
        <p:txBody>
          <a:bodyPr>
            <a:normAutofit/>
          </a:bodyPr>
          <a:lstStyle/>
          <a:p>
            <a:pPr marL="0" indent="0" algn="just">
              <a:buNone/>
            </a:pPr>
            <a:r>
              <a:rPr lang="en-US" altLang="en-US" sz="2800" dirty="0"/>
              <a:t>Our mission is to secure, package and maintain critical items, as a resource for both governmental and non governmental entities whose mission is to abate suffering when disaster strikes. Ultimately we strive to, with immediacy, provide essential comforts to those in need.</a:t>
            </a:r>
          </a:p>
          <a:p>
            <a:pPr marL="160020" algn="just"/>
            <a:endParaRPr lang="en-US" sz="2800" dirty="0"/>
          </a:p>
          <a:p>
            <a:pPr marL="0" indent="0" algn="just">
              <a:buNone/>
            </a:pPr>
            <a:r>
              <a:rPr lang="en-US" sz="2800" dirty="0"/>
              <a:t>We aim to become the international leader in supplying disaster relief and humanitarian aid packages.</a:t>
            </a:r>
          </a:p>
        </p:txBody>
      </p:sp>
    </p:spTree>
    <p:extLst>
      <p:ext uri="{BB962C8B-B14F-4D97-AF65-F5344CB8AC3E}">
        <p14:creationId xmlns="" xmlns:p14="http://schemas.microsoft.com/office/powerpoint/2010/main" val="2462459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623" y="221114"/>
            <a:ext cx="9784080" cy="1508760"/>
          </a:xfrm>
        </p:spPr>
        <p:txBody>
          <a:bodyPr>
            <a:normAutofit fontScale="90000"/>
          </a:bodyPr>
          <a:lstStyle/>
          <a:p>
            <a:r>
              <a:rPr lang="en-US" sz="3600" b="1" dirty="0" smtClean="0">
                <a:solidFill>
                  <a:srgbClr val="0070C0"/>
                </a:solidFill>
              </a:rPr>
              <a:t>THE MIKE MIMS FOUNDATION INCORPORATED</a:t>
            </a:r>
            <a:r>
              <a:rPr lang="en-US" sz="3200" dirty="0" smtClean="0">
                <a:solidFill>
                  <a:srgbClr val="0070C0"/>
                </a:solidFill>
              </a:rPr>
              <a:t/>
            </a:r>
            <a:br>
              <a:rPr lang="en-US" sz="3200" dirty="0" smtClean="0">
                <a:solidFill>
                  <a:srgbClr val="0070C0"/>
                </a:solidFill>
              </a:rPr>
            </a:br>
            <a:r>
              <a:rPr lang="en-US" sz="3200" dirty="0" smtClean="0">
                <a:solidFill>
                  <a:srgbClr val="0070C0"/>
                </a:solidFill>
              </a:rPr>
              <a:t> </a:t>
            </a:r>
            <a:br>
              <a:rPr lang="en-US" sz="3200" dirty="0" smtClean="0">
                <a:solidFill>
                  <a:srgbClr val="0070C0"/>
                </a:solidFill>
              </a:rPr>
            </a:br>
            <a:r>
              <a:rPr lang="en-US" sz="3600" b="1" dirty="0" smtClean="0">
                <a:solidFill>
                  <a:srgbClr val="0070C0"/>
                </a:solidFill>
              </a:rPr>
              <a:t>DISASTER RELEIF AND HUMANITARIAN AID</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As harsher weather conditions has increased storm frequency and severity so, it is inevitable that when we also factor in earthquakes and man made occurrences such as oil spills or even power outages that even the best laid disaster preparedness plan has to have a contingency. </a:t>
            </a:r>
          </a:p>
          <a:p>
            <a:endParaRPr lang="en-US" sz="2400" dirty="0" smtClean="0"/>
          </a:p>
          <a:p>
            <a:r>
              <a:rPr lang="en-US" sz="2400" dirty="0" smtClean="0"/>
              <a:t>“World News reports that over 90% of US households don’t have emergency or disaster preparedness kits assembled”.</a:t>
            </a:r>
            <a:r>
              <a:rPr lang="en-US" dirty="0" smtClean="0"/>
              <a:t> </a:t>
            </a:r>
            <a:r>
              <a:rPr lang="en-US" sz="2400" dirty="0" smtClean="0"/>
              <a:t>But for even for the best prepared household that has an emergency kit assembled if the home is damaged or destroyed in a storm and the kits is not accessible then that household will also require relief. Unfortunately municipalities, governmental agencies, insurance companies and human services organizations also have learned that stockpiled kits and most times are an underestimated so inventories are not sufficient to meet demand when an entire community needs the basic essentials to stabilize its immediate situation.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70C0"/>
                </a:solidFill>
              </a:rPr>
              <a:t>THE MIKE MIMS FOUNDATION INCORPORATED</a:t>
            </a:r>
            <a:r>
              <a:rPr lang="en-US" dirty="0" smtClean="0">
                <a:solidFill>
                  <a:srgbClr val="0070C0"/>
                </a:solidFill>
              </a:rPr>
              <a:t/>
            </a:r>
            <a:br>
              <a:rPr lang="en-US" dirty="0" smtClean="0">
                <a:solidFill>
                  <a:srgbClr val="0070C0"/>
                </a:solidFill>
              </a:rPr>
            </a:br>
            <a:r>
              <a:rPr lang="en-US" dirty="0" smtClean="0">
                <a:solidFill>
                  <a:srgbClr val="0070C0"/>
                </a:solidFill>
              </a:rPr>
              <a:t> </a:t>
            </a:r>
            <a:br>
              <a:rPr lang="en-US" dirty="0" smtClean="0">
                <a:solidFill>
                  <a:srgbClr val="0070C0"/>
                </a:solidFill>
              </a:rPr>
            </a:br>
            <a:r>
              <a:rPr lang="en-US" b="1" dirty="0" smtClean="0">
                <a:solidFill>
                  <a:srgbClr val="0070C0"/>
                </a:solidFill>
              </a:rPr>
              <a:t>DISASTER  RELIEF AND HUMANITARIAN AID</a:t>
            </a:r>
            <a:endParaRPr lang="en-US" dirty="0"/>
          </a:p>
        </p:txBody>
      </p:sp>
      <p:sp>
        <p:nvSpPr>
          <p:cNvPr id="3" name="Content Placeholder 2"/>
          <p:cNvSpPr>
            <a:spLocks noGrp="1"/>
          </p:cNvSpPr>
          <p:nvPr>
            <p:ph idx="1"/>
          </p:nvPr>
        </p:nvSpPr>
        <p:spPr/>
        <p:txBody>
          <a:bodyPr>
            <a:noAutofit/>
          </a:bodyPr>
          <a:lstStyle/>
          <a:p>
            <a:r>
              <a:rPr lang="en-US" sz="2400" dirty="0" smtClean="0"/>
              <a:t>In Hurricane Katrina and more recently Hurricane Sandy the prevailing complaints posted by citizens and cataloged in the media were the following:</a:t>
            </a:r>
          </a:p>
          <a:p>
            <a:pPr>
              <a:spcBef>
                <a:spcPct val="50000"/>
              </a:spcBef>
              <a:buFontTx/>
              <a:buChar char="•"/>
            </a:pPr>
            <a:r>
              <a:rPr lang="en-US" sz="2400" dirty="0" smtClean="0"/>
              <a:t>Speed of response</a:t>
            </a:r>
          </a:p>
          <a:p>
            <a:pPr>
              <a:spcBef>
                <a:spcPct val="50000"/>
              </a:spcBef>
              <a:buFontTx/>
              <a:buChar char="•"/>
            </a:pPr>
            <a:endParaRPr lang="en-US" sz="2400" dirty="0" smtClean="0"/>
          </a:p>
          <a:p>
            <a:pPr>
              <a:spcBef>
                <a:spcPct val="50000"/>
              </a:spcBef>
              <a:buFontTx/>
              <a:buChar char="•"/>
            </a:pPr>
            <a:r>
              <a:rPr lang="en-US" sz="2400" dirty="0" smtClean="0"/>
              <a:t> Lack of basic human essentials</a:t>
            </a:r>
          </a:p>
          <a:p>
            <a:pPr>
              <a:spcBef>
                <a:spcPct val="50000"/>
              </a:spcBef>
              <a:buFontTx/>
              <a:buChar char="•"/>
            </a:pPr>
            <a:endParaRPr lang="en-US" sz="2400" dirty="0" smtClean="0"/>
          </a:p>
          <a:p>
            <a:pPr>
              <a:spcBef>
                <a:spcPct val="50000"/>
              </a:spcBef>
              <a:buFontTx/>
              <a:buChar char="•"/>
            </a:pPr>
            <a:r>
              <a:rPr lang="en-US" sz="2400" dirty="0" smtClean="0"/>
              <a:t> Lack of provisions for people with disabilities</a:t>
            </a:r>
          </a:p>
          <a:p>
            <a:pPr>
              <a:spcBef>
                <a:spcPct val="50000"/>
              </a:spcBef>
              <a:buFontTx/>
              <a:buChar char="•"/>
            </a:pPr>
            <a:endParaRPr lang="en-US" sz="2400" dirty="0" smtClean="0"/>
          </a:p>
          <a:p>
            <a:pPr>
              <a:spcBef>
                <a:spcPct val="50000"/>
              </a:spcBef>
              <a:buFontTx/>
              <a:buChar char="•"/>
            </a:pPr>
            <a:r>
              <a:rPr lang="en-US" sz="2400" dirty="0" smtClean="0"/>
              <a:t> Vulnerability for the poorest citizen</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
            </a:r>
            <a:br>
              <a:rPr lang="en-US" dirty="0" smtClean="0">
                <a:solidFill>
                  <a:srgbClr val="0070C0"/>
                </a:solidFill>
              </a:rPr>
            </a:br>
            <a:r>
              <a:rPr lang="en-US" sz="3600" b="1" dirty="0" smtClean="0">
                <a:solidFill>
                  <a:srgbClr val="0070C0"/>
                </a:solidFill>
              </a:rPr>
              <a:t>THE MIKE MIMS FOUNDATION INCORPORATED</a:t>
            </a:r>
            <a:r>
              <a:rPr lang="en-US" dirty="0" smtClean="0">
                <a:solidFill>
                  <a:srgbClr val="0070C0"/>
                </a:solidFill>
              </a:rPr>
              <a:t/>
            </a:r>
            <a:br>
              <a:rPr lang="en-US" dirty="0" smtClean="0">
                <a:solidFill>
                  <a:srgbClr val="0070C0"/>
                </a:solidFill>
              </a:rPr>
            </a:br>
            <a:r>
              <a:rPr lang="en-US" dirty="0" smtClean="0">
                <a:solidFill>
                  <a:srgbClr val="0070C0"/>
                </a:solidFill>
              </a:rPr>
              <a:t> </a:t>
            </a:r>
            <a:br>
              <a:rPr lang="en-US" dirty="0" smtClean="0">
                <a:solidFill>
                  <a:srgbClr val="0070C0"/>
                </a:solidFill>
              </a:rPr>
            </a:br>
            <a:r>
              <a:rPr lang="en-US" b="1" dirty="0" smtClean="0">
                <a:solidFill>
                  <a:srgbClr val="0070C0"/>
                </a:solidFill>
              </a:rPr>
              <a:t>DISASTER  RELIEF AND HUMANITARIAN AID</a:t>
            </a:r>
            <a:r>
              <a:rPr lang="en-US" sz="2400" b="1" dirty="0" smtClean="0"/>
              <a:t/>
            </a:r>
            <a:br>
              <a:rPr lang="en-US" sz="2400" b="1" dirty="0" smtClean="0"/>
            </a:br>
            <a:endParaRPr lang="en-US" dirty="0"/>
          </a:p>
        </p:txBody>
      </p:sp>
      <p:sp>
        <p:nvSpPr>
          <p:cNvPr id="3" name="Content Placeholder 2"/>
          <p:cNvSpPr>
            <a:spLocks noGrp="1"/>
          </p:cNvSpPr>
          <p:nvPr>
            <p:ph idx="1"/>
          </p:nvPr>
        </p:nvSpPr>
        <p:spPr/>
        <p:txBody>
          <a:bodyPr>
            <a:normAutofit/>
          </a:bodyPr>
          <a:lstStyle/>
          <a:p>
            <a:r>
              <a:rPr lang="en-US" sz="3200" dirty="0" smtClean="0"/>
              <a:t>As Americans when our neighbors and fellow citizens suffer from the devastating effects of a disaster we have always come together and collectively found a way to pull through, maintain and eventually heal.  That is what makes this country great and that is a trait that will forever define us.</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70C0"/>
                </a:solidFill>
              </a:rPr>
              <a:t>THE MIKE MIMS FOUNDATION INCORPORATED</a:t>
            </a:r>
            <a:r>
              <a:rPr lang="en-US" dirty="0" smtClean="0">
                <a:solidFill>
                  <a:srgbClr val="0070C0"/>
                </a:solidFill>
              </a:rPr>
              <a:t/>
            </a:r>
            <a:br>
              <a:rPr lang="en-US" dirty="0" smtClean="0">
                <a:solidFill>
                  <a:srgbClr val="0070C0"/>
                </a:solidFill>
              </a:rPr>
            </a:br>
            <a:r>
              <a:rPr lang="en-US" dirty="0" smtClean="0">
                <a:solidFill>
                  <a:srgbClr val="0070C0"/>
                </a:solidFill>
              </a:rPr>
              <a:t> </a:t>
            </a:r>
            <a:br>
              <a:rPr lang="en-US" dirty="0" smtClean="0">
                <a:solidFill>
                  <a:srgbClr val="0070C0"/>
                </a:solidFill>
              </a:rPr>
            </a:br>
            <a:r>
              <a:rPr lang="en-US" b="1" dirty="0" smtClean="0">
                <a:solidFill>
                  <a:srgbClr val="0070C0"/>
                </a:solidFill>
              </a:rPr>
              <a:t>DISASTER  RELIEF AND HUMANITARIAN AID</a:t>
            </a:r>
            <a:endParaRPr lang="en-US" dirty="0"/>
          </a:p>
        </p:txBody>
      </p:sp>
      <p:pic>
        <p:nvPicPr>
          <p:cNvPr id="4" name="Picture 13" descr="Storm_wall"/>
          <p:cNvPicPr>
            <a:picLocks noGrp="1" noChangeAspect="1" noChangeArrowheads="1"/>
          </p:cNvPicPr>
          <p:nvPr>
            <p:ph idx="1"/>
          </p:nvPr>
        </p:nvPicPr>
        <p:blipFill>
          <a:blip r:embed="rId3"/>
          <a:srcRect/>
          <a:stretch>
            <a:fillRect/>
          </a:stretch>
        </p:blipFill>
        <p:spPr bwMode="auto">
          <a:xfrm>
            <a:off x="-409903" y="1765737"/>
            <a:ext cx="12601903" cy="551793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THE MIKE MIMS FOUNDATION INCORPORATED</a:t>
            </a:r>
            <a:br>
              <a:rPr lang="en-US" dirty="0" smtClean="0">
                <a:solidFill>
                  <a:srgbClr val="0070C0"/>
                </a:solidFill>
              </a:rPr>
            </a:br>
            <a:r>
              <a:rPr lang="en-US" dirty="0" smtClean="0">
                <a:solidFill>
                  <a:srgbClr val="0070C0"/>
                </a:solidFill>
              </a:rPr>
              <a:t>How we can help</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400" dirty="0" smtClean="0"/>
              <a:t>Provide quality care packages at a great price</a:t>
            </a:r>
          </a:p>
          <a:p>
            <a:pPr lvl="1"/>
            <a:r>
              <a:rPr lang="en-US" sz="2400" dirty="0" smtClean="0"/>
              <a:t>Customizable packages to fit any demographic (e.g. gender, age)</a:t>
            </a:r>
          </a:p>
          <a:p>
            <a:pPr lvl="1"/>
            <a:r>
              <a:rPr lang="en-US" sz="2400" dirty="0" smtClean="0"/>
              <a:t>Custom branding including messaging and logos on care packs and specific products available upon request</a:t>
            </a:r>
          </a:p>
          <a:p>
            <a:r>
              <a:rPr lang="en-US" sz="2400" dirty="0" smtClean="0"/>
              <a:t>Quality </a:t>
            </a:r>
            <a:r>
              <a:rPr lang="en-US" sz="2400" dirty="0"/>
              <a:t>people </a:t>
            </a:r>
            <a:r>
              <a:rPr lang="en-US" sz="2400" dirty="0" smtClean="0"/>
              <a:t>&amp; service throughout supply chain</a:t>
            </a:r>
          </a:p>
          <a:p>
            <a:pPr lvl="1"/>
            <a:r>
              <a:rPr lang="en-US" sz="2400" dirty="0" smtClean="0"/>
              <a:t>Extensive network of reliable manufacturers to deliver goods on time</a:t>
            </a:r>
          </a:p>
          <a:p>
            <a:pPr lvl="1"/>
            <a:r>
              <a:rPr lang="en-US" sz="2400" dirty="0" smtClean="0"/>
              <a:t>Additional services available for relief package storage and disaster deployment</a:t>
            </a:r>
          </a:p>
          <a:p>
            <a:endParaRPr lang="en-US" dirty="0"/>
          </a:p>
        </p:txBody>
      </p:sp>
    </p:spTree>
    <p:extLst>
      <p:ext uri="{BB962C8B-B14F-4D97-AF65-F5344CB8AC3E}">
        <p14:creationId xmlns="" xmlns:p14="http://schemas.microsoft.com/office/powerpoint/2010/main" val="1189781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sz="3600" b="1" dirty="0" smtClean="0">
                <a:solidFill>
                  <a:srgbClr val="0070C0"/>
                </a:solidFill>
              </a:rPr>
              <a:t>THE MIKE MIMS FOUNDATION INCORPORATED</a:t>
            </a:r>
            <a:r>
              <a:rPr lang="en-US" dirty="0" smtClean="0">
                <a:solidFill>
                  <a:srgbClr val="0070C0"/>
                </a:solidFill>
              </a:rPr>
              <a:t/>
            </a:r>
            <a:br>
              <a:rPr lang="en-US" dirty="0" smtClean="0">
                <a:solidFill>
                  <a:srgbClr val="0070C0"/>
                </a:solidFill>
              </a:rPr>
            </a:br>
            <a:r>
              <a:rPr lang="en-US" b="1" dirty="0" smtClean="0">
                <a:solidFill>
                  <a:srgbClr val="0070C0"/>
                </a:solidFill>
              </a:rPr>
              <a:t> </a:t>
            </a:r>
            <a:r>
              <a:rPr lang="en-US" sz="3600" b="1" dirty="0" smtClean="0">
                <a:solidFill>
                  <a:srgbClr val="0070C0"/>
                </a:solidFill>
              </a:rPr>
              <a:t>DISASTER  RELIEF AND HUMANITARIAN AID </a:t>
            </a:r>
            <a:r>
              <a:rPr lang="en-US" dirty="0" smtClean="0">
                <a:solidFill>
                  <a:srgbClr val="0070C0"/>
                </a:solidFill>
              </a:rPr>
              <a:t/>
            </a:r>
            <a:br>
              <a:rPr lang="en-US" dirty="0" smtClean="0">
                <a:solidFill>
                  <a:srgbClr val="0070C0"/>
                </a:solidFill>
              </a:rPr>
            </a:br>
            <a:r>
              <a:rPr lang="en-US" sz="3100" b="1" dirty="0" smtClean="0"/>
              <a:t>LOGISTICS  TRANSPORTATION</a:t>
            </a: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0070C0"/>
                </a:solidFill>
              </a:rPr>
              <a:t/>
            </a:r>
            <a:br>
              <a:rPr lang="en-US" dirty="0" smtClean="0">
                <a:solidFill>
                  <a:srgbClr val="0070C0"/>
                </a:solidFill>
              </a:rPr>
            </a:br>
            <a:endParaRPr lang="en-US" dirty="0"/>
          </a:p>
        </p:txBody>
      </p:sp>
      <p:pic>
        <p:nvPicPr>
          <p:cNvPr id="10" name="Content Placeholder 9" descr="http://www.clipartsfree.net/vector/medium/Kliponius_Cardboard_box_package_Clip_Art.png"/>
          <p:cNvPicPr>
            <a:picLocks noGrp="1"/>
          </p:cNvPicPr>
          <p:nvPr>
            <p:ph idx="1"/>
          </p:nvPr>
        </p:nvPicPr>
        <p:blipFill>
          <a:blip r:embed="rId3"/>
          <a:srcRect/>
          <a:stretch>
            <a:fillRect/>
          </a:stretch>
        </p:blipFill>
        <p:spPr bwMode="auto">
          <a:xfrm>
            <a:off x="3878317" y="2191406"/>
            <a:ext cx="4682359" cy="4351283"/>
          </a:xfrm>
          <a:prstGeom prst="rect">
            <a:avLst/>
          </a:prstGeom>
          <a:noFill/>
          <a:ln w="9525">
            <a:noFill/>
            <a:miter lim="800000"/>
            <a:headEnd/>
            <a:tailEnd/>
          </a:ln>
        </p:spPr>
      </p:pic>
      <p:pic>
        <p:nvPicPr>
          <p:cNvPr id="12" name="Picture 11" descr="https://pixabay.com/static/uploads/photo/2014/04/03/11/46/airplane-312080_960_720.png"/>
          <p:cNvPicPr/>
          <p:nvPr/>
        </p:nvPicPr>
        <p:blipFill>
          <a:blip r:embed="rId4" cstate="print"/>
          <a:srcRect/>
          <a:stretch>
            <a:fillRect/>
          </a:stretch>
        </p:blipFill>
        <p:spPr bwMode="auto">
          <a:xfrm>
            <a:off x="6021608" y="3610302"/>
            <a:ext cx="1141193" cy="730468"/>
          </a:xfrm>
          <a:prstGeom prst="rect">
            <a:avLst/>
          </a:prstGeom>
          <a:noFill/>
          <a:ln w="9525">
            <a:noFill/>
            <a:miter lim="800000"/>
            <a:headEnd/>
            <a:tailEnd/>
          </a:ln>
        </p:spPr>
      </p:pic>
      <p:pic>
        <p:nvPicPr>
          <p:cNvPr id="13" name="Picture 12" descr="http://www.clipartlord.com/wp-content/uploads/2015/01/train24.png"/>
          <p:cNvPicPr/>
          <p:nvPr/>
        </p:nvPicPr>
        <p:blipFill>
          <a:blip r:embed="rId5" cstate="print"/>
          <a:srcRect/>
          <a:stretch>
            <a:fillRect/>
          </a:stretch>
        </p:blipFill>
        <p:spPr bwMode="auto">
          <a:xfrm>
            <a:off x="7071327" y="4629808"/>
            <a:ext cx="1153017" cy="898634"/>
          </a:xfrm>
          <a:prstGeom prst="rect">
            <a:avLst/>
          </a:prstGeom>
          <a:noFill/>
          <a:ln w="9525">
            <a:noFill/>
            <a:miter lim="800000"/>
            <a:headEnd/>
            <a:tailEnd/>
          </a:ln>
        </p:spPr>
      </p:pic>
      <p:pic>
        <p:nvPicPr>
          <p:cNvPr id="14" name="Picture 13" descr="http://firstchoicecollision.net/dev3/wp-content/uploads/2013/05/semi-truck-2.png"/>
          <p:cNvPicPr/>
          <p:nvPr/>
        </p:nvPicPr>
        <p:blipFill>
          <a:blip r:embed="rId6" cstate="print"/>
          <a:srcRect/>
          <a:stretch>
            <a:fillRect/>
          </a:stretch>
        </p:blipFill>
        <p:spPr bwMode="auto">
          <a:xfrm>
            <a:off x="5515303" y="5234153"/>
            <a:ext cx="1295400" cy="6038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The mike mims foundation INCORPORATED</a:t>
            </a:r>
            <a:br>
              <a:rPr lang="en-US" dirty="0" smtClean="0">
                <a:solidFill>
                  <a:srgbClr val="0070C0"/>
                </a:solidFill>
              </a:rPr>
            </a:br>
            <a:r>
              <a:rPr lang="en-US" dirty="0" smtClean="0">
                <a:solidFill>
                  <a:srgbClr val="0070C0"/>
                </a:solidFill>
              </a:rPr>
              <a:t>The CARE packs available</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Care packs are completely customizable based on the needs of your organization.  In addition, we offer five types of bundled packages:</a:t>
            </a:r>
          </a:p>
          <a:p>
            <a:pPr marL="0" indent="0">
              <a:buNone/>
            </a:pPr>
            <a:endParaRPr lang="en-US" dirty="0" smtClean="0"/>
          </a:p>
          <a:p>
            <a:r>
              <a:rPr lang="en-US" dirty="0" smtClean="0"/>
              <a:t>Family Pack</a:t>
            </a:r>
          </a:p>
          <a:p>
            <a:r>
              <a:rPr lang="en-US" dirty="0" smtClean="0"/>
              <a:t>Unisex Pack</a:t>
            </a:r>
          </a:p>
          <a:p>
            <a:r>
              <a:rPr lang="en-US" dirty="0" smtClean="0"/>
              <a:t>Female Pack</a:t>
            </a:r>
          </a:p>
          <a:p>
            <a:r>
              <a:rPr lang="en-US" dirty="0" smtClean="0"/>
              <a:t>Male Pack</a:t>
            </a:r>
          </a:p>
          <a:p>
            <a:r>
              <a:rPr lang="en-US" dirty="0" smtClean="0"/>
              <a:t>Child/Baby Pack</a:t>
            </a:r>
          </a:p>
          <a:p>
            <a:pPr marL="0" indent="0">
              <a:buNone/>
            </a:pPr>
            <a:endParaRPr lang="en-US" i="1" dirty="0"/>
          </a:p>
          <a:p>
            <a:pPr marL="0" indent="0">
              <a:buNone/>
            </a:pPr>
            <a:r>
              <a:rPr lang="en-US" sz="1800" i="1" dirty="0" smtClean="0"/>
              <a:t>Each package types’ product details available upon request.</a:t>
            </a:r>
          </a:p>
          <a:p>
            <a:endParaRPr lang="en-US" dirty="0"/>
          </a:p>
        </p:txBody>
      </p:sp>
    </p:spTree>
    <p:extLst>
      <p:ext uri="{BB962C8B-B14F-4D97-AF65-F5344CB8AC3E}">
        <p14:creationId xmlns="" xmlns:p14="http://schemas.microsoft.com/office/powerpoint/2010/main" val="1363159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THE MIKE MIMS FOUNDATION INCORPORATED</a:t>
            </a:r>
            <a:r>
              <a:rPr lang="en-US" sz="2800" dirty="0" smtClean="0">
                <a:solidFill>
                  <a:srgbClr val="0070C0"/>
                </a:solidFill>
              </a:rPr>
              <a:t/>
            </a:r>
            <a:br>
              <a:rPr lang="en-US" sz="2800" dirty="0" smtClean="0">
                <a:solidFill>
                  <a:srgbClr val="0070C0"/>
                </a:solidFill>
              </a:rPr>
            </a:br>
            <a:r>
              <a:rPr lang="en-US" sz="2800" dirty="0" smtClean="0">
                <a:solidFill>
                  <a:srgbClr val="0070C0"/>
                </a:solidFill>
              </a:rPr>
              <a:t> </a:t>
            </a:r>
            <a:br>
              <a:rPr lang="en-US" sz="2800" dirty="0" smtClean="0">
                <a:solidFill>
                  <a:srgbClr val="0070C0"/>
                </a:solidFill>
              </a:rPr>
            </a:br>
            <a:r>
              <a:rPr lang="en-US" sz="3200" b="1" dirty="0" smtClean="0">
                <a:solidFill>
                  <a:srgbClr val="0070C0"/>
                </a:solidFill>
              </a:rPr>
              <a:t>DISASTER RELIEF AND HUMANITARIAN AID</a:t>
            </a:r>
            <a:endParaRPr lang="en-US" dirty="0"/>
          </a:p>
        </p:txBody>
      </p:sp>
      <p:sp>
        <p:nvSpPr>
          <p:cNvPr id="3" name="Content Placeholder 2"/>
          <p:cNvSpPr>
            <a:spLocks noGrp="1"/>
          </p:cNvSpPr>
          <p:nvPr>
            <p:ph idx="1"/>
          </p:nvPr>
        </p:nvSpPr>
        <p:spPr/>
        <p:txBody>
          <a:bodyPr/>
          <a:lstStyle/>
          <a:p>
            <a:pPr marL="114300" indent="-50800">
              <a:spcBef>
                <a:spcPct val="50000"/>
              </a:spcBef>
            </a:pPr>
            <a:r>
              <a:rPr lang="en-US" sz="2000" dirty="0" smtClean="0"/>
              <a:t>Our kits are designed to meet most of the immediate needs of disaster victims by providing comfort in the moment of crisis. We strive to offer a budget friendly solution for creating Disaster Preparedness Kits and can assist you in meeting your objectives by:</a:t>
            </a:r>
          </a:p>
          <a:p>
            <a:pPr marL="114300" indent="-50800">
              <a:spcBef>
                <a:spcPct val="50000"/>
              </a:spcBef>
              <a:buFontTx/>
              <a:buAutoNum type="arabicParenR"/>
            </a:pPr>
            <a:r>
              <a:rPr lang="en-US" sz="2000" dirty="0" smtClean="0"/>
              <a:t> being your primary resource to create a disaster readiness kits </a:t>
            </a:r>
          </a:p>
          <a:p>
            <a:pPr marL="114300" indent="-50800">
              <a:spcBef>
                <a:spcPct val="50000"/>
              </a:spcBef>
              <a:buFontTx/>
              <a:buAutoNum type="arabicParenR"/>
            </a:pPr>
            <a:r>
              <a:rPr lang="en-US" sz="2000" dirty="0" smtClean="0"/>
              <a:t> supplementing your primary source to increase inventory </a:t>
            </a:r>
          </a:p>
          <a:p>
            <a:pPr marL="114300" indent="-50800">
              <a:spcBef>
                <a:spcPct val="50000"/>
              </a:spcBef>
              <a:buFontTx/>
              <a:buAutoNum type="arabicParenR"/>
            </a:pPr>
            <a:r>
              <a:rPr lang="en-US" sz="2000" dirty="0" smtClean="0"/>
              <a:t> serving as your contingency plan to provide you with Disaster Preparedness Kits.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The mike mims foundation INCORPORATED</a:t>
            </a:r>
            <a:br>
              <a:rPr lang="en-US" dirty="0" smtClean="0">
                <a:solidFill>
                  <a:srgbClr val="0070C0"/>
                </a:solidFill>
              </a:rPr>
            </a:br>
            <a:r>
              <a:rPr lang="en-US" dirty="0" smtClean="0">
                <a:solidFill>
                  <a:srgbClr val="0070C0"/>
                </a:solidFill>
              </a:rPr>
              <a:t>ASSORTED</a:t>
            </a:r>
            <a:r>
              <a:rPr lang="en-US" dirty="0" smtClean="0">
                <a:solidFill>
                  <a:srgbClr val="0070C0"/>
                </a:solidFill>
              </a:rPr>
              <a:t> </a:t>
            </a:r>
            <a:r>
              <a:rPr lang="en-US" dirty="0" smtClean="0">
                <a:solidFill>
                  <a:srgbClr val="0070C0"/>
                </a:solidFill>
              </a:rPr>
              <a:t>CARE packs </a:t>
            </a:r>
            <a:r>
              <a:rPr lang="en-US" dirty="0" smtClean="0">
                <a:solidFill>
                  <a:srgbClr val="0070C0"/>
                </a:solidFill>
              </a:rPr>
              <a:t> ARE available</a:t>
            </a:r>
            <a:endParaRPr lang="en-US" dirty="0"/>
          </a:p>
        </p:txBody>
      </p:sp>
      <p:pic>
        <p:nvPicPr>
          <p:cNvPr id="4" name="Content Placeholder 3" descr="http://images.medicaldaily.com/sites/medicaldaily.com/files/styles/headline/public/2014/08/12/toothbrush-toothpaste.jpg"/>
          <p:cNvPicPr>
            <a:picLocks noGrp="1"/>
          </p:cNvPicPr>
          <p:nvPr>
            <p:ph idx="1"/>
          </p:nvPr>
        </p:nvPicPr>
        <p:blipFill>
          <a:blip r:embed="rId3"/>
          <a:srcRect/>
          <a:stretch>
            <a:fillRect/>
          </a:stretch>
        </p:blipFill>
        <p:spPr bwMode="auto">
          <a:xfrm>
            <a:off x="4477408" y="2254468"/>
            <a:ext cx="4666592" cy="337382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pPr>
            <a:r>
              <a:rPr lang="en-US" sz="3600" dirty="0" smtClean="0">
                <a:solidFill>
                  <a:srgbClr val="0070C0"/>
                </a:solidFill>
              </a:rPr>
              <a:t/>
            </a:r>
            <a:br>
              <a:rPr lang="en-US" sz="3600" dirty="0" smtClean="0">
                <a:solidFill>
                  <a:srgbClr val="0070C0"/>
                </a:solidFill>
              </a:rPr>
            </a:br>
            <a:r>
              <a:rPr lang="en-US" sz="3600" dirty="0" smtClean="0">
                <a:solidFill>
                  <a:srgbClr val="0070C0"/>
                </a:solidFill>
              </a:rPr>
              <a:t/>
            </a:r>
            <a:br>
              <a:rPr lang="en-US" sz="3600" dirty="0" smtClean="0">
                <a:solidFill>
                  <a:srgbClr val="0070C0"/>
                </a:solidFill>
              </a:rPr>
            </a:br>
            <a:r>
              <a:rPr lang="en-US" sz="3600" dirty="0" smtClean="0">
                <a:solidFill>
                  <a:srgbClr val="0070C0"/>
                </a:solidFill>
              </a:rPr>
              <a:t>THE MIKE MIMS FOUNDATION INCORPORATED</a:t>
            </a:r>
            <a:r>
              <a:rPr lang="en-US" sz="2400" dirty="0" smtClean="0">
                <a:solidFill>
                  <a:srgbClr val="0070C0"/>
                </a:solidFill>
              </a:rPr>
              <a:t/>
            </a:r>
            <a:br>
              <a:rPr lang="en-US" sz="2400" dirty="0" smtClean="0">
                <a:solidFill>
                  <a:srgbClr val="0070C0"/>
                </a:solidFill>
              </a:rPr>
            </a:br>
            <a:r>
              <a:rPr lang="en-US" sz="3100" dirty="0" smtClean="0">
                <a:solidFill>
                  <a:srgbClr val="0070C0"/>
                </a:solidFill>
              </a:rPr>
              <a:t> </a:t>
            </a:r>
            <a:r>
              <a:rPr lang="en-US" sz="3100" b="1" dirty="0" smtClean="0">
                <a:solidFill>
                  <a:srgbClr val="0070C0"/>
                </a:solidFill>
              </a:rPr>
              <a:t>DISASTER  RELIEF AND HUMANITARIAN AID</a:t>
            </a:r>
            <a:br>
              <a:rPr lang="en-US" sz="3100" b="1" dirty="0" smtClean="0">
                <a:solidFill>
                  <a:srgbClr val="0070C0"/>
                </a:solidFill>
              </a:rPr>
            </a:br>
            <a:r>
              <a:rPr lang="en-US" sz="3100" b="1" dirty="0" smtClean="0"/>
              <a:t> MP067 SLUMBERJACK BIG COT </a:t>
            </a:r>
            <a:r>
              <a:rPr lang="en-US" sz="3100" b="1" dirty="0" smtClean="0">
                <a:solidFill>
                  <a:srgbClr val="0070C0"/>
                </a:solidFill>
              </a:rPr>
              <a:t/>
            </a:r>
            <a:br>
              <a:rPr lang="en-US" sz="3100" b="1" dirty="0" smtClean="0">
                <a:solidFill>
                  <a:srgbClr val="0070C0"/>
                </a:solidFill>
              </a:rPr>
            </a:br>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
            </a:r>
            <a:br>
              <a:rPr lang="en-US" sz="2800" b="1" dirty="0" smtClean="0">
                <a:solidFill>
                  <a:srgbClr val="0070C0"/>
                </a:solidFill>
              </a:rPr>
            </a:br>
            <a:endParaRPr lang="en-US" dirty="0"/>
          </a:p>
        </p:txBody>
      </p:sp>
      <p:pic>
        <p:nvPicPr>
          <p:cNvPr id="4" name="Content Placeholder 3" descr="C:\Users\Owner\Downloads\image010 (1).jpg"/>
          <p:cNvPicPr>
            <a:picLocks noGrp="1"/>
          </p:cNvPicPr>
          <p:nvPr>
            <p:ph idx="1"/>
          </p:nvPr>
        </p:nvPicPr>
        <p:blipFill>
          <a:blip r:embed="rId3" cstate="print"/>
          <a:srcRect/>
          <a:stretch>
            <a:fillRect/>
          </a:stretch>
        </p:blipFill>
        <p:spPr bwMode="auto">
          <a:xfrm>
            <a:off x="599091" y="2266950"/>
            <a:ext cx="5565226" cy="3695700"/>
          </a:xfrm>
          <a:prstGeom prst="rect">
            <a:avLst/>
          </a:prstGeom>
          <a:noFill/>
          <a:ln w="9525">
            <a:noFill/>
            <a:miter lim="800000"/>
            <a:headEnd/>
            <a:tailEnd/>
          </a:ln>
        </p:spPr>
      </p:pic>
      <p:pic>
        <p:nvPicPr>
          <p:cNvPr id="5" name="Picture 4" descr="C:\Users\Owner\Downloads\image013 (1).jpg"/>
          <p:cNvPicPr/>
          <p:nvPr/>
        </p:nvPicPr>
        <p:blipFill>
          <a:blip r:embed="rId4" cstate="print"/>
          <a:srcRect/>
          <a:stretch>
            <a:fillRect/>
          </a:stretch>
        </p:blipFill>
        <p:spPr bwMode="auto">
          <a:xfrm>
            <a:off x="6589986" y="2380592"/>
            <a:ext cx="4887311" cy="375219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TC103090430[[fn=Banded]]</Template>
  <TotalTime>1415</TotalTime>
  <Words>899</Words>
  <Application>Microsoft Office PowerPoint</Application>
  <PresentationFormat>Custom</PresentationFormat>
  <Paragraphs>123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Banded</vt:lpstr>
      <vt:lpstr>THE MIKE mims Foundation</vt:lpstr>
      <vt:lpstr>The mike mims foundation INCORPORATED Mission and Vision</vt:lpstr>
      <vt:lpstr>THE MIKE MIMS FOUNDATION INCORPORATED   DISASTER  RELIEF AND HUMANITARIAN AID</vt:lpstr>
      <vt:lpstr>THE MIKE MIMS FOUNDATION INCORPORATED How we can help</vt:lpstr>
      <vt:lpstr>    THE MIKE MIMS FOUNDATION INCORPORATED  DISASTER  RELIEF AND HUMANITARIAN AID  LOGISTICS  TRANSPORTATION    </vt:lpstr>
      <vt:lpstr>The mike mims foundation INCORPORATED The CARE packs available</vt:lpstr>
      <vt:lpstr>THE MIKE MIMS FOUNDATION INCORPORATED   DISASTER RELIEF AND HUMANITARIAN AID</vt:lpstr>
      <vt:lpstr>The mike mims foundation INCORPORATED ASSORTED CARE packs  ARE available</vt:lpstr>
      <vt:lpstr>  THE MIKE MIMS FOUNDATION INCORPORATED  DISASTER  RELIEF AND HUMANITARIAN AID  MP067 SLUMBERJACK BIG COT    </vt:lpstr>
      <vt:lpstr> THE MIKE MIMS FOUNDATION INCORPORATED  DISASTER  RELIEF AND HUMANITARIAN AID  MP067 SLUMBERJACK BIG COT </vt:lpstr>
      <vt:lpstr>THE MIKE MIMS FOUNDATION INCORPORATED  Ready-To-Eat-Meals &amp; Supplies For Emergencies</vt:lpstr>
      <vt:lpstr>THE MIKE MIMS FOUNDATION INCORPORATED  Ready-To-Eat-Meals &amp; Supplies For Emergencies</vt:lpstr>
      <vt:lpstr>THE MIKE MIMS FOUNDATION INCORPORATED  Ready-To-Eat-Meals &amp; Supplies For Emergencies</vt:lpstr>
      <vt:lpstr>THE MIKE MIMS FOUNDATION INCORPORATED  Ready-To-Eat-Meals &amp; Supplies For Emergencies</vt:lpstr>
      <vt:lpstr> THE MIKE MIMS FOUNDATION INCORPORATED   DISASTER  RELIEF AND HUMANITARIAN AID  </vt:lpstr>
      <vt:lpstr>THE MIKE MIMS FOUNDATION INCORPORATED   DISASTER RELIEF AND HUMANITARIAN AID </vt:lpstr>
      <vt:lpstr>THE MIKE MIMS FOUNDATION INCORPORATED  ‘ DISASTER  RELIEF AND HUMANITARIAN AID </vt:lpstr>
      <vt:lpstr> THE MIKE MIMS FOUNDATION INCORPORATED   DISASTER RELEIF AND HUMANITARIAN AID   </vt:lpstr>
      <vt:lpstr> THE MIKE MIMS FOUNDATION INCORPORATED   DISASTER  RELIEF AND HUMANITARIAN AID </vt:lpstr>
      <vt:lpstr>THE MIKE MIMS FOUNDATION INCORPORATED   DISASTER RELEIF AND HUMANITARIAN AID</vt:lpstr>
      <vt:lpstr>THE MIKE MIMS FOUNDATION INCORPORATED   DISASTER  RELIEF AND HUMANITARIAN AID</vt:lpstr>
      <vt:lpstr> THE MIKE MIMS FOUNDATION INCORPORATED   DISASTER  RELIEF AND HUMANITARIAN AID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mims foundation</dc:title>
  <dc:creator>Christopher George</dc:creator>
  <cp:lastModifiedBy>Jackie</cp:lastModifiedBy>
  <cp:revision>79</cp:revision>
  <dcterms:created xsi:type="dcterms:W3CDTF">2014-04-28T01:16:47Z</dcterms:created>
  <dcterms:modified xsi:type="dcterms:W3CDTF">2016-02-08T04:32:39Z</dcterms:modified>
</cp:coreProperties>
</file>